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58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CCFF"/>
    <a:srgbClr val="CCFF66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5F46-110C-4015-AF65-885D75ACA53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E244-1F12-46F9-BD7B-C6C8803AF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016E-AB05-4E0E-A898-01C3389CB6C3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8CAD-8613-4317-A075-E51815D93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4218-A9E5-4CD5-B168-E4AF57B7D2D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4F11-3BA4-4F99-8B06-64F8A03B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3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6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6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C730-473E-473A-B7B9-C57817F1044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C928-C72E-423B-ABD5-E2CFBC17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2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4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52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1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69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8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F783-6528-43B3-B905-F6AA4B20941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8D79-635B-4F95-9F0E-CD4786D85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7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07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15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8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1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3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68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16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6545-3FB3-44D1-9EE4-2367CC566E3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EB19-E510-46AF-AB85-76721400E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5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0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4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7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F550-F14A-4B4B-85A1-9050DB64D55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4696-871F-48E0-83BE-2852E4CF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28B0-D376-46D3-A013-AC3364B30B7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B5BB-EAE7-4E07-A1C7-D6F2E642B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DF54-7B5C-4A51-BF0E-D9DBF042464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D1BC-77D5-4750-BFDB-FD59A1B4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6034-7B87-4BF2-ACB7-FE8D04ECBEF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65CA-E66A-4C87-A806-EA03DAC4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F2DF-8122-4DEE-B1E2-756BB4BBB6B6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17E5-A632-4570-A955-D88990C1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567532-314C-4E98-904A-2CC47A68C4EA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89DE2-068F-4DC1-9DB2-F5BD1DD0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2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3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73673C-453C-4477-8572-22AADA5D49E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09FEED-7153-445C-A878-A644B800B32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3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powernet.ru/library/biogeography_abdurahmanov/img/B5694p377-a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im0-tub-ru.yandex.net/i?id=69489c834952587689efd41533e36aae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3-tub-ru.yandex.net/i?id=01147e525ad0857d18201bbfae8c320a" TargetMode="External"/><Relationship Id="rId5" Type="http://schemas.openxmlformats.org/officeDocument/2006/relationships/image" Target="../media/image14.jpeg"/><Relationship Id="rId10" Type="http://schemas.openxmlformats.org/officeDocument/2006/relationships/image" Target="http://im2-tub-ru.yandex.net/i?id=56c0adbd62d2d77ff4656847533f5f84" TargetMode="External"/><Relationship Id="rId4" Type="http://schemas.openxmlformats.org/officeDocument/2006/relationships/image" Target="http://im3-tub-ru.yandex.net/i?id=96bbbc82a1afb4e2ffdc450d11816153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42900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FF"/>
                </a:solidFill>
                <a:latin typeface="Franklin Gothic Demi Cond" pitchFamily="34" charset="0"/>
              </a:rPr>
              <a:t>Значение Мирового океана</a:t>
            </a:r>
            <a:endParaRPr lang="ru-RU" sz="7200" dirty="0">
              <a:solidFill>
                <a:srgbClr val="FFFFFF"/>
              </a:solidFill>
              <a:latin typeface="Franklin Gothic Demi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2761" y="544522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Выполнила учитель географии </a:t>
            </a: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МБОУ </a:t>
            </a:r>
            <a:r>
              <a:rPr lang="ru-RU" sz="1600" dirty="0" err="1" smtClean="0">
                <a:solidFill>
                  <a:srgbClr val="FFFFFF"/>
                </a:solidFill>
              </a:rPr>
              <a:t>Дугдинская</a:t>
            </a:r>
            <a:r>
              <a:rPr lang="ru-RU" sz="1600" dirty="0" smtClean="0">
                <a:solidFill>
                  <a:srgbClr val="FFFFFF"/>
                </a:solidFill>
              </a:rPr>
              <a:t> СОШ </a:t>
            </a: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Фогт Н.П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zazdoc.ru/tw_files2/urls_28/1735/d-173423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48464" cy="656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26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c45/0009d044-4ec6084e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642"/>
            <a:ext cx="8712968" cy="653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32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332656"/>
            <a:ext cx="8280920" cy="61247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……….. 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(с греч. –  блуждающие) –  мелкие организмы, свободно дрейфующие, парящие в толще воды и не способные –  сопротивляться течению. Делятся на фитопланктон и зоопланктон.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……..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(от греч. </a:t>
            </a:r>
            <a:r>
              <a:rPr lang="ru-RU" sz="2800" i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nektos</a:t>
            </a:r>
            <a:r>
              <a:rPr lang="ru-RU" sz="28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 плавающий) – совокупность активно плавающих организмов, преимущественно хищных, способных противостоять силе течения и самостоятельно перемещаться на значительные расстояния. К нектону относится более 20 000 разновидностей организмов.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………</a:t>
            </a: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(от греч.  – глубина) – совокупность организмов, обитающих на грунте и в грунте дна водоемов. Организмы, ползающие по дну или ведущие прикрепленный образ жизни.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2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myshared.ru/4/107569/slide_9.jpg"/>
          <p:cNvPicPr>
            <a:picLocks noChangeAspect="1" noChangeArrowheads="1"/>
          </p:cNvPicPr>
          <p:nvPr/>
        </p:nvPicPr>
        <p:blipFill>
          <a:blip r:embed="rId2" cstate="print"/>
          <a:srcRect r="776" b="10541"/>
          <a:stretch>
            <a:fillRect/>
          </a:stretch>
        </p:blipFill>
        <p:spPr bwMode="auto">
          <a:xfrm>
            <a:off x="144016" y="116632"/>
            <a:ext cx="8820472" cy="6615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81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55650" y="188913"/>
            <a:ext cx="799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Соотнесите  понятия и определения:</a:t>
            </a:r>
            <a:endParaRPr lang="ru-RU" sz="2000" b="1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1438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34907"/>
              </p:ext>
            </p:extLst>
          </p:nvPr>
        </p:nvGraphicFramePr>
        <p:xfrm>
          <a:off x="250825" y="620713"/>
          <a:ext cx="8642350" cy="5610225"/>
        </p:xfrm>
        <a:graphic>
          <a:graphicData uri="http://schemas.openxmlformats.org/drawingml/2006/table">
            <a:tbl>
              <a:tblPr/>
              <a:tblGrid>
                <a:gridCol w="2468563"/>
                <a:gridCol w="6173787"/>
              </a:tblGrid>
              <a:tr h="88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 Океан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Узкое водное пространство, ограниченное с двух сторон сушей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 Море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Часть океана, отделенная от него островами и полуостровами, отличающаяся свойствами воды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 Залив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Обширные пространства суши, омываемые океанами и морями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 Пролив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Крупнейшая часть Мирового океана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5. Материк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Часть водного пространства, глубоко вдающаяся в сушу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6. Полуостров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Участок суши, окруженный со всех сторон водой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7. Острова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Часть суши, глубоко вдающаяся в воду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 t="3889" b="1636"/>
          <a:stretch>
            <a:fillRect/>
          </a:stretch>
        </p:blipFill>
        <p:spPr bwMode="auto">
          <a:xfrm>
            <a:off x="0" y="835025"/>
            <a:ext cx="91440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6443663" y="1268413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Море Лаптевых</a:t>
            </a: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1547813" y="404813"/>
            <a:ext cx="615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i="1"/>
              <a:t>Какие географические объекты обозначены цифрами: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516688" y="1268413"/>
            <a:ext cx="431800" cy="431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5</a:t>
            </a:r>
            <a:endParaRPr lang="ru-RU" sz="1200"/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1403350" y="30686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Мексиканский залив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476375" y="2997200"/>
            <a:ext cx="574675" cy="503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1</a:t>
            </a:r>
            <a:endParaRPr lang="ru-RU" sz="1200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1979613" y="28527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Саргассово море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051050" y="2781300"/>
            <a:ext cx="504825" cy="503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2</a:t>
            </a:r>
            <a:endParaRPr lang="ru-RU" sz="1200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3924300" y="1989138"/>
            <a:ext cx="5762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Норвежское море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924300" y="1989138"/>
            <a:ext cx="431800" cy="431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3</a:t>
            </a:r>
            <a:endParaRPr lang="ru-RU" sz="1200"/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4716463" y="1557338"/>
            <a:ext cx="504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Баренцево море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716463" y="1557338"/>
            <a:ext cx="431800" cy="431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4</a:t>
            </a:r>
            <a:endParaRPr lang="ru-RU" sz="1200"/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 rot="647840">
            <a:off x="6783388" y="2084388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Охотское море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6804025" y="2060575"/>
            <a:ext cx="503238" cy="360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8</a:t>
            </a:r>
            <a:endParaRPr lang="ru-RU" sz="1200"/>
          </a:p>
        </p:txBody>
      </p:sp>
      <p:sp>
        <p:nvSpPr>
          <p:cNvPr id="4112" name="Text Box 20"/>
          <p:cNvSpPr txBox="1">
            <a:spLocks noChangeArrowheads="1"/>
          </p:cNvSpPr>
          <p:nvPr/>
        </p:nvSpPr>
        <p:spPr bwMode="auto">
          <a:xfrm>
            <a:off x="5219700" y="3284538"/>
            <a:ext cx="5762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Аравийское море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219700" y="3284538"/>
            <a:ext cx="504825" cy="431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6</a:t>
            </a:r>
            <a:endParaRPr lang="ru-RU" sz="1200"/>
          </a:p>
        </p:txBody>
      </p:sp>
      <p:sp>
        <p:nvSpPr>
          <p:cNvPr id="4114" name="Text Box 21"/>
          <p:cNvSpPr txBox="1">
            <a:spLocks noChangeArrowheads="1"/>
          </p:cNvSpPr>
          <p:nvPr/>
        </p:nvSpPr>
        <p:spPr bwMode="auto">
          <a:xfrm rot="-1790085">
            <a:off x="2555875" y="5876925"/>
            <a:ext cx="893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/>
              <a:t>пролив Дрейка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 rot="-1620760">
            <a:off x="2627313" y="5876925"/>
            <a:ext cx="720725" cy="360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</a:rPr>
              <a:t>7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1" grpId="0" animBg="1"/>
      <p:bldP spid="19462" grpId="0" animBg="1"/>
      <p:bldP spid="19463" grpId="0" animBg="1"/>
      <p:bldP spid="19464" grpId="0" animBg="1"/>
      <p:bldP spid="19468" grpId="0" animBg="1"/>
      <p:bldP spid="19466" grpId="0" animBg="1"/>
      <p:bldP spid="194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evolution.powernet.ru/library/biogeography_abdurahmanov/img/B5694p377-a1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58"/>
          <a:stretch>
            <a:fillRect/>
          </a:stretch>
        </p:blipFill>
        <p:spPr bwMode="auto">
          <a:xfrm>
            <a:off x="611188" y="1125538"/>
            <a:ext cx="8207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779838" y="1700213"/>
            <a:ext cx="1657350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292725" y="1412875"/>
            <a:ext cx="165735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1411288" y="4437063"/>
            <a:ext cx="1657350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239963" y="292100"/>
            <a:ext cx="452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Схема распространения жизни в океане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mperiumtapet.com/media/wallpaper/29627/image/3467ab0c0a92ba1f1753_1920x1200_cropromiar-niestandardowy.jpg"/>
          <p:cNvPicPr>
            <a:picLocks noChangeAspect="1" noChangeArrowheads="1"/>
          </p:cNvPicPr>
          <p:nvPr/>
        </p:nvPicPr>
        <p:blipFill>
          <a:blip r:embed="rId2">
            <a:lum bright="42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2987675" y="1196975"/>
            <a:ext cx="3227388" cy="2486025"/>
          </a:xfrm>
          <a:custGeom>
            <a:avLst/>
            <a:gdLst>
              <a:gd name="T0" fmla="*/ 3227388 w 21600"/>
              <a:gd name="T1" fmla="*/ 1243013 h 21600"/>
              <a:gd name="T2" fmla="*/ 1613694 w 21600"/>
              <a:gd name="T3" fmla="*/ 2486025 h 21600"/>
              <a:gd name="T4" fmla="*/ 0 w 21600"/>
              <a:gd name="T5" fmla="*/ 1243013 h 21600"/>
              <a:gd name="T6" fmla="*/ 1613694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endParaRPr lang="ru-RU" altLang="ja-JP" sz="1400" b="1" dirty="0">
              <a:latin typeface="Times New Roman" pitchFamily="18" charset="0"/>
              <a:ea typeface="MS Mincho" pitchFamily="49" charset="-128"/>
            </a:endParaRPr>
          </a:p>
          <a:p>
            <a:pPr algn="ctr">
              <a:defRPr/>
            </a:pPr>
            <a:r>
              <a:rPr lang="ru-RU" altLang="ja-JP" sz="1600" b="1" dirty="0">
                <a:latin typeface="Times New Roman" pitchFamily="18" charset="0"/>
                <a:ea typeface="MS Mincho" pitchFamily="49" charset="-128"/>
              </a:rPr>
              <a:t>Значение Мирового океана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71775" y="549275"/>
            <a:ext cx="3529013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defRPr/>
            </a:pPr>
            <a:r>
              <a:rPr lang="ru-RU" altLang="ja-JP" sz="1600" dirty="0">
                <a:latin typeface="Times New Roman" pitchFamily="18" charset="0"/>
                <a:ea typeface="MS Mincho" pitchFamily="49" charset="-128"/>
              </a:rPr>
              <a:t>Мировой океан-</a:t>
            </a:r>
          </a:p>
          <a:p>
            <a:pPr algn="ctr">
              <a:defRPr/>
            </a:pPr>
            <a:r>
              <a:rPr lang="ru-RU" altLang="ja-JP" sz="1600" dirty="0">
                <a:latin typeface="Times New Roman" pitchFamily="18" charset="0"/>
                <a:ea typeface="MS Mincho" pitchFamily="49" charset="-128"/>
              </a:rPr>
              <a:t>значительная  часть нашей планеты</a:t>
            </a:r>
            <a:endParaRPr lang="ru-RU" sz="1600" dirty="0"/>
          </a:p>
        </p:txBody>
      </p:sp>
      <p:pic>
        <p:nvPicPr>
          <p:cNvPr id="21513" name="Picture 4" descr="http://www.wall321.com/download/view?resolution=1920x1200&amp;file=MTY4MHgxMDUwLzIwMTMwNzA0L3RyZWVzIGRlc2VydHMgZGlnaXRhbCBhcnQgc2VhX3d3dy53YWxsMzIxLmNvbV8xNS5qcGc=&amp;name=dHJlZXNfZGVzZXJ0c19kaWdpdGFsX2FydF9zZW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366838"/>
            <a:ext cx="2952750" cy="22066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http://uslide.ru/images/15/21746/736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t="25082" r="1846" b="5089"/>
          <a:stretch>
            <a:fillRect/>
          </a:stretch>
        </p:blipFill>
        <p:spPr bwMode="auto">
          <a:xfrm>
            <a:off x="2411413" y="3763963"/>
            <a:ext cx="4537075" cy="30940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8" descr="http://img1.amsoul.com/original/4295x2853/5/86/underrwater-fishes-coral-reef-43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987675" cy="2232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403350" y="260350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ИСПОЛЬЗОВАНИЕ   МИРОВОГО   ОКЕАНА</a:t>
            </a:r>
          </a:p>
        </p:txBody>
      </p:sp>
      <p:pic>
        <p:nvPicPr>
          <p:cNvPr id="22533" name="Picture 4" descr="http://doktori.mk/files/upload/958/Kelp.jpg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14388"/>
            <a:ext cx="2832100" cy="4248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pic>
        <p:nvPicPr>
          <p:cNvPr id="22535" name="Picture 6" descr="http://www.tm-comm.ru/upload/iblock/d3a/d3a16c20940ccd4fc9fb29a68a45ac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253">
            <a:off x="5803900" y="692150"/>
            <a:ext cx="3340100" cy="187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http://www.profi-forex.org/system/news/A28_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3100387" cy="204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http://www.wallpapermania.eu/images/data/2015-06/7801_Big-waves-in-the-sea-water-Blue-and-clean-w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095">
            <a:off x="4859338" y="4797425"/>
            <a:ext cx="3322637" cy="186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http://animal-store.ru/img/2015/050206/02543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418">
            <a:off x="5580063" y="2565400"/>
            <a:ext cx="3167062" cy="237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79388" y="5300663"/>
            <a:ext cx="4537075" cy="1223962"/>
          </a:xfrm>
          <a:prstGeom prst="wedgeRoundRectCallout">
            <a:avLst>
              <a:gd name="adj1" fmla="val 58873"/>
              <a:gd name="adj2" fmla="val -137160"/>
              <a:gd name="adj3" fmla="val 16667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txBody>
          <a:bodyPr/>
          <a:lstStyle/>
          <a:p>
            <a:pPr algn="ctr">
              <a:defRPr/>
            </a:pPr>
            <a:r>
              <a:rPr lang="ru-RU" altLang="ja-JP" dirty="0">
                <a:latin typeface="Times New Roman" pitchFamily="18" charset="0"/>
                <a:ea typeface="MS Mincho" pitchFamily="49" charset="-128"/>
              </a:rPr>
              <a:t>Человек должен использовать богатства Мирового океана</a:t>
            </a:r>
            <a:endParaRPr lang="ru-RU" altLang="ja-JP" dirty="0">
              <a:latin typeface="Times New Roman" pitchFamily="18" charset="0"/>
            </a:endParaRPr>
          </a:p>
          <a:p>
            <a:pPr>
              <a:defRPr/>
            </a:pPr>
            <a:endParaRPr lang="ru-RU" altLang="ja-JP" sz="14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ja-JP" sz="2000" dirty="0">
                <a:solidFill>
                  <a:srgbClr val="FF0000"/>
                </a:solidFill>
                <a:latin typeface="Times New Roman" pitchFamily="18" charset="0"/>
              </a:rPr>
              <a:t>РАЦИОНАЛЬНО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443663" y="1268413"/>
            <a:ext cx="668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Море Лаптевых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897" t="4935" r="2263" b="3355"/>
          <a:stretch>
            <a:fillRect/>
          </a:stretch>
        </p:blipFill>
        <p:spPr bwMode="auto">
          <a:xfrm>
            <a:off x="0" y="26035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403350" y="256540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/>
              <a:t>Мексиканский залив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979613" y="23495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/>
              <a:t>Саргассово море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3924300" y="1484313"/>
            <a:ext cx="5762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800"/>
              <a:t>Норвежское море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716463" y="908050"/>
            <a:ext cx="504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/>
              <a:t>Баренцево море</a:t>
            </a:r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 rot="647840">
            <a:off x="6804025" y="1484313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Охотское море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5003800" y="302101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800"/>
              <a:t>Аравийское море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 rot="-1790085">
            <a:off x="2484438" y="5589588"/>
            <a:ext cx="893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/>
              <a:t>пролив Дрейка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6372225" y="715963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"/>
              <a:t> море Лаптевых</a:t>
            </a:r>
          </a:p>
        </p:txBody>
      </p:sp>
      <p:pic>
        <p:nvPicPr>
          <p:cNvPr id="23573" name="Picture 21" descr="http://im3-tub-ru.yandex.net/i?id=96bbbc82a1afb4e2ffdc450d11816153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700213"/>
            <a:ext cx="5762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http://im3-tub-ru.yandex.net/i?id=01147e525ad0857d18201bbfae8c320a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BF5C1"/>
              </a:clrFrom>
              <a:clrTo>
                <a:srgbClr val="FBF5C1">
                  <a:alpha val="0"/>
                </a:srgbClr>
              </a:clrTo>
            </a:clrChange>
          </a:blip>
          <a:srcRect t="8963" r="80203" b="54938"/>
          <a:stretch>
            <a:fillRect/>
          </a:stretch>
        </p:blipFill>
        <p:spPr bwMode="auto">
          <a:xfrm>
            <a:off x="2124075" y="2565400"/>
            <a:ext cx="355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3" descr="http://im0-tub-ru.yandex.net/i?id=69489c834952587689efd41533e36aae"/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692150"/>
            <a:ext cx="5651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4" descr="http://im0-tub-ru.yandex.net/i?id=69489c834952587689efd41533e36aae"/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908050"/>
            <a:ext cx="5651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5" descr="http://im2-tub-ru.yandex.net/i?id=56c0adbd62d2d77ff4656847533f5f84"/>
          <p:cNvPicPr>
            <a:picLocks noChangeAspect="1" noChangeArrowheads="1"/>
          </p:cNvPicPr>
          <p:nvPr/>
        </p:nvPicPr>
        <p:blipFill>
          <a:blip r:embed="rId9" r:link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940" r="78378" b="44078"/>
          <a:stretch>
            <a:fillRect/>
          </a:stretch>
        </p:blipFill>
        <p:spPr bwMode="auto">
          <a:xfrm>
            <a:off x="1476375" y="2708275"/>
            <a:ext cx="34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6" descr="http://im2-tub-ru.yandex.net/i?id=56c0adbd62d2d77ff4656847533f5f84"/>
          <p:cNvPicPr>
            <a:picLocks noChangeAspect="1" noChangeArrowheads="1"/>
          </p:cNvPicPr>
          <p:nvPr/>
        </p:nvPicPr>
        <p:blipFill>
          <a:blip r:embed="rId9" r:link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940" r="78378" b="44078"/>
          <a:stretch>
            <a:fillRect/>
          </a:stretch>
        </p:blipFill>
        <p:spPr bwMode="auto">
          <a:xfrm>
            <a:off x="3779838" y="1341438"/>
            <a:ext cx="34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27" descr="http://im2-tub-ru.yandex.net/i?id=56c0adbd62d2d77ff4656847533f5f84"/>
          <p:cNvPicPr>
            <a:picLocks noChangeAspect="1" noChangeArrowheads="1"/>
          </p:cNvPicPr>
          <p:nvPr/>
        </p:nvPicPr>
        <p:blipFill>
          <a:blip r:embed="rId9" r:link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940" r="78378" b="44078"/>
          <a:stretch>
            <a:fillRect/>
          </a:stretch>
        </p:blipFill>
        <p:spPr bwMode="auto">
          <a:xfrm>
            <a:off x="5292725" y="2708275"/>
            <a:ext cx="34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Box 1"/>
          <p:cNvSpPr txBox="1">
            <a:spLocks noChangeArrowheads="1"/>
          </p:cNvSpPr>
          <p:nvPr/>
        </p:nvSpPr>
        <p:spPr bwMode="auto">
          <a:xfrm>
            <a:off x="1979613" y="115888"/>
            <a:ext cx="551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Ресурсы Мирового Океана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259632" y="2303000"/>
            <a:ext cx="6461125" cy="2276475"/>
          </a:xfrm>
          <a:prstGeom prst="horizontalScroll">
            <a:avLst>
              <a:gd name="adj" fmla="val 15273"/>
            </a:avLst>
          </a:prstGeom>
          <a:solidFill>
            <a:schemeClr val="hlink">
              <a:alpha val="3803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altLang="ja-JP" sz="28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Может ли природа и человек обойтись без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ru-RU" altLang="ja-JP" sz="2800" b="1" dirty="0">
                <a:solidFill>
                  <a:schemeClr val="bg1"/>
                </a:solidFill>
                <a:latin typeface="Times New Roman" pitchFamily="18" charset="0"/>
                <a:ea typeface="MS Mincho" pitchFamily="49" charset="-128"/>
              </a:rPr>
              <a:t>Мирового океана?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azdoc.ru/tw_files2/urls_28/1735/d-173423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28" y="188640"/>
            <a:ext cx="8741160" cy="6555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742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182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ФОГТ</cp:lastModifiedBy>
  <cp:revision>17</cp:revision>
  <dcterms:created xsi:type="dcterms:W3CDTF">2016-02-29T19:23:30Z</dcterms:created>
  <dcterms:modified xsi:type="dcterms:W3CDTF">2018-02-27T09:55:44Z</dcterms:modified>
</cp:coreProperties>
</file>