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3" r:id="rId9"/>
    <p:sldId id="264" r:id="rId10"/>
    <p:sldId id="265" r:id="rId11"/>
    <p:sldId id="266" r:id="rId12"/>
    <p:sldId id="268" r:id="rId13"/>
    <p:sldId id="269" r:id="rId14"/>
    <p:sldId id="270" r:id="rId15"/>
    <p:sldId id="271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2" d="100"/>
          <a:sy n="112" d="100"/>
        </p:scale>
        <p:origin x="-1572" y="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932754-669B-4744-B3DE-65184E651BA5}" type="datetimeFigureOut">
              <a:rPr lang="ru-RU" smtClean="0"/>
              <a:t>18.02.2014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AEDFF5-6CE8-49AF-BE68-3552C56D7A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15080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AEDFF5-6CE8-49AF-BE68-3552C56D7A3C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7016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75000"/>
              </a:schemeClr>
            </a:gs>
            <a:gs pos="39999">
              <a:schemeClr val="tx2">
                <a:lumMod val="60000"/>
                <a:lumOff val="40000"/>
              </a:schemeClr>
            </a:gs>
            <a:gs pos="70000">
              <a:srgbClr val="C4D6EB"/>
            </a:gs>
            <a:gs pos="100000">
              <a:schemeClr val="bg1"/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18.02.2014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Segoe Print" pitchFamily="2" charset="0"/>
              </a:rPr>
              <a:t>Обобщающий урок по теме «География населения мира».</a:t>
            </a:r>
            <a:br>
              <a:rPr lang="ru-RU" dirty="0" smtClean="0">
                <a:latin typeface="Segoe Print" pitchFamily="2" charset="0"/>
              </a:rPr>
            </a:br>
            <a:r>
              <a:rPr lang="ru-RU" dirty="0" smtClean="0">
                <a:latin typeface="Segoe Print" pitchFamily="2" charset="0"/>
              </a:rPr>
              <a:t>10 класс.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47664" y="5105400"/>
            <a:ext cx="6400800" cy="1752600"/>
          </a:xfrm>
        </p:spPr>
        <p:txBody>
          <a:bodyPr/>
          <a:lstStyle/>
          <a:p>
            <a:r>
              <a:rPr lang="ru-RU" dirty="0"/>
              <a:t>Учитель Фогт Н.П.</a:t>
            </a:r>
          </a:p>
        </p:txBody>
      </p:sp>
    </p:spTree>
    <p:extLst>
      <p:ext uri="{BB962C8B-B14F-4D97-AF65-F5344CB8AC3E}">
        <p14:creationId xmlns:p14="http://schemas.microsoft.com/office/powerpoint/2010/main" val="2894283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Веришь – не веришь…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pPr marL="514350" indent="-514350" fontAlgn="t">
              <a:buFont typeface="+mj-lt"/>
              <a:buAutoNum type="arabicPeriod"/>
            </a:pPr>
            <a:r>
              <a:rPr lang="ru-RU" dirty="0"/>
              <a:t>Урбанизация – это слияние городов </a:t>
            </a:r>
          </a:p>
          <a:p>
            <a:pPr marL="514350" indent="-514350" fontAlgn="t">
              <a:buFont typeface="+mj-lt"/>
              <a:buAutoNum type="arabicPeriod"/>
            </a:pPr>
            <a:r>
              <a:rPr lang="ru-RU" dirty="0"/>
              <a:t>Буддизм распространен в Новой Зеландии </a:t>
            </a:r>
          </a:p>
          <a:p>
            <a:pPr marL="514350" indent="-514350" fontAlgn="t">
              <a:buFont typeface="+mj-lt"/>
              <a:buAutoNum type="arabicPeriod"/>
            </a:pPr>
            <a:r>
              <a:rPr lang="ru-RU" dirty="0"/>
              <a:t>Высокий уровень рождаемости характерен для Кении.</a:t>
            </a:r>
          </a:p>
          <a:p>
            <a:pPr marL="514350" indent="-514350" fontAlgn="t">
              <a:buFont typeface="+mj-lt"/>
              <a:buAutoNum type="arabicPeriod"/>
            </a:pPr>
            <a:r>
              <a:rPr lang="ru-RU" dirty="0"/>
              <a:t>70% населения проживает на 7% суши.  </a:t>
            </a:r>
          </a:p>
          <a:p>
            <a:pPr marL="514350" indent="-514350" fontAlgn="t">
              <a:buFont typeface="+mj-lt"/>
              <a:buAutoNum type="arabicPeriod"/>
            </a:pPr>
            <a:r>
              <a:rPr lang="ru-RU" dirty="0"/>
              <a:t>Плотно заселены тропические пустыни, тайга, тундра.  </a:t>
            </a:r>
          </a:p>
          <a:p>
            <a:pPr marL="514350" indent="-514350" fontAlgn="t">
              <a:buFont typeface="+mj-lt"/>
              <a:buAutoNum type="arabicPeriod"/>
            </a:pPr>
            <a:r>
              <a:rPr lang="ru-RU" dirty="0"/>
              <a:t>Турция, Пакистан, Индия – страны иммиграции. </a:t>
            </a:r>
          </a:p>
          <a:p>
            <a:pPr marL="514350" indent="-514350" fontAlgn="t">
              <a:buFont typeface="+mj-lt"/>
              <a:buAutoNum type="arabicPeriod"/>
            </a:pPr>
            <a:r>
              <a:rPr lang="ru-RU" dirty="0"/>
              <a:t>90% прироста населения приходится на РС. </a:t>
            </a:r>
          </a:p>
          <a:p>
            <a:pPr marL="514350" indent="-514350" fontAlgn="t">
              <a:buFont typeface="+mj-lt"/>
              <a:buAutoNum type="arabicPeriod"/>
            </a:pPr>
            <a:r>
              <a:rPr lang="ru-RU" dirty="0"/>
              <a:t>В начале 21 века в пятерку крупнейших агломераций будут входить агломерации таких городов как Токио, Мехико, Сан-Паулу.</a:t>
            </a:r>
          </a:p>
          <a:p>
            <a:pPr marL="514350" indent="-514350" fontAlgn="t">
              <a:buFont typeface="+mj-lt"/>
              <a:buAutoNum type="arabicPeriod"/>
            </a:pPr>
            <a:r>
              <a:rPr lang="ru-RU" dirty="0"/>
              <a:t> </a:t>
            </a:r>
            <a:r>
              <a:rPr lang="ru-RU" dirty="0" smtClean="0"/>
              <a:t>Деревенская </a:t>
            </a:r>
            <a:r>
              <a:rPr lang="ru-RU" dirty="0"/>
              <a:t>форма расселения характерна для России, З. Европы.  </a:t>
            </a:r>
          </a:p>
          <a:p>
            <a:pPr marL="514350" indent="-514350" fontAlgn="t">
              <a:buFont typeface="+mj-lt"/>
              <a:buAutoNum type="arabicPeriod"/>
            </a:pPr>
            <a:r>
              <a:rPr lang="ru-RU" dirty="0"/>
              <a:t>Лучшими городами по качеству жизни признаны – Берн, Ванкувер, Вена, Цюрих.  </a:t>
            </a:r>
          </a:p>
          <a:p>
            <a:pPr marL="514350" indent="-514350" fontAlgn="t">
              <a:buFont typeface="+mj-lt"/>
              <a:buAutoNum type="arabicPeriod"/>
            </a:pPr>
            <a:r>
              <a:rPr lang="ru-RU" dirty="0"/>
              <a:t>Китайцы, хиндустанцы, американцы – крупнейшие народы мира.  </a:t>
            </a:r>
          </a:p>
          <a:p>
            <a:pPr marL="514350" indent="-514350" fontAlgn="t">
              <a:buFont typeface="+mj-lt"/>
              <a:buAutoNum type="arabicPeriod"/>
            </a:pPr>
            <a:r>
              <a:rPr lang="ru-RU" dirty="0"/>
              <a:t>В мире количество женщин превышает количество мужчин.</a:t>
            </a:r>
          </a:p>
          <a:p>
            <a:pPr marL="514350" indent="-514350" fontAlgn="t">
              <a:buFont typeface="+mj-lt"/>
              <a:buAutoNum type="arabicPeriod"/>
            </a:pPr>
            <a:r>
              <a:rPr lang="ru-RU" dirty="0"/>
              <a:t>Синтоизм – мировая религия.</a:t>
            </a:r>
          </a:p>
          <a:p>
            <a:pPr marL="514350" indent="-514350" fontAlgn="t">
              <a:buFont typeface="+mj-lt"/>
              <a:buAutoNum type="arabicPeriod"/>
            </a:pPr>
            <a:r>
              <a:rPr lang="ru-RU" dirty="0"/>
              <a:t>Более половины населения </a:t>
            </a:r>
            <a:r>
              <a:rPr lang="ru-RU" dirty="0" smtClean="0"/>
              <a:t>сосредоточена </a:t>
            </a:r>
            <a:r>
              <a:rPr lang="ru-RU" dirty="0"/>
              <a:t>в 5- км полосе вдоль побережья.</a:t>
            </a:r>
          </a:p>
          <a:p>
            <a:pPr marL="514350" indent="-514350" fontAlgn="t">
              <a:buFont typeface="+mj-lt"/>
              <a:buAutoNum type="arabicPeriod"/>
            </a:pPr>
            <a:r>
              <a:rPr lang="ru-RU" dirty="0"/>
              <a:t>Второй тип воспроизводства характерен для ЭРС.</a:t>
            </a:r>
          </a:p>
          <a:p>
            <a:pPr marL="514350" indent="-514350" fontAlgn="t">
              <a:buFont typeface="+mj-lt"/>
              <a:buAutoNum type="arabicPeriod"/>
            </a:pPr>
            <a:r>
              <a:rPr lang="ru-RU" dirty="0"/>
              <a:t>Арабское </a:t>
            </a:r>
            <a:r>
              <a:rPr lang="ru-RU"/>
              <a:t>население </a:t>
            </a:r>
            <a:r>
              <a:rPr lang="ru-RU" smtClean="0"/>
              <a:t> </a:t>
            </a:r>
            <a:r>
              <a:rPr lang="ru-RU" dirty="0"/>
              <a:t>исповедует ислам.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25484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260648"/>
            <a:ext cx="8291264" cy="5865515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ru-RU" dirty="0"/>
              <a:t> </a:t>
            </a:r>
          </a:p>
          <a:p>
            <a:pPr marL="0" indent="0">
              <a:buNone/>
            </a:pPr>
            <a:r>
              <a:rPr lang="ru-RU" sz="6400" b="1" dirty="0" smtClean="0"/>
              <a:t>Сценка </a:t>
            </a:r>
            <a:r>
              <a:rPr lang="ru-RU" sz="6400" b="1" dirty="0"/>
              <a:t>1.</a:t>
            </a:r>
            <a:endParaRPr lang="ru-RU" sz="6400" dirty="0"/>
          </a:p>
          <a:p>
            <a:pPr marL="0" indent="0">
              <a:buNone/>
            </a:pPr>
            <a:r>
              <a:rPr lang="ru-RU" sz="6400" dirty="0"/>
              <a:t>Встречаются два старых друга, которые не виделись очень давно.</a:t>
            </a:r>
          </a:p>
          <a:p>
            <a:pPr marL="0" indent="0">
              <a:buNone/>
            </a:pPr>
            <a:r>
              <a:rPr lang="ru-RU" sz="6400" dirty="0"/>
              <a:t>Первый: Привет, дружище, как я рад тебя видеть. Тебя прямо не узнать. У тебя новый автомобиль- пикап, работаешь в строительной фирме, да еще коттедж свой строишь. Что семья большая?</a:t>
            </a:r>
          </a:p>
          <a:p>
            <a:pPr marL="0" indent="0">
              <a:buNone/>
            </a:pPr>
            <a:r>
              <a:rPr lang="ru-RU" sz="6400" dirty="0"/>
              <a:t>Второй: Семь сыночков и лапочка дочка.</a:t>
            </a:r>
          </a:p>
          <a:p>
            <a:pPr marL="0" indent="0">
              <a:buNone/>
            </a:pPr>
            <a:r>
              <a:rPr lang="ru-RU" sz="6400" dirty="0"/>
              <a:t>Первый: Да ты молодец! А как тянешь- то всех…</a:t>
            </a:r>
          </a:p>
          <a:p>
            <a:pPr marL="0" indent="0">
              <a:buNone/>
            </a:pPr>
            <a:r>
              <a:rPr lang="ru-RU" sz="6400" dirty="0"/>
              <a:t>Второй : А мне государство помогает</a:t>
            </a:r>
          </a:p>
          <a:p>
            <a:pPr marL="0" indent="0">
              <a:buNone/>
            </a:pPr>
            <a:r>
              <a:rPr lang="ru-RU" sz="6400" dirty="0"/>
              <a:t> </a:t>
            </a:r>
          </a:p>
          <a:p>
            <a:pPr marL="0" indent="0">
              <a:buNone/>
            </a:pPr>
            <a:r>
              <a:rPr lang="ru-RU" sz="6400" b="1" dirty="0"/>
              <a:t>Сценка 2.</a:t>
            </a:r>
            <a:endParaRPr lang="ru-RU" sz="6400" dirty="0"/>
          </a:p>
          <a:p>
            <a:pPr marL="0" indent="0">
              <a:buNone/>
            </a:pPr>
            <a:r>
              <a:rPr lang="ru-RU" sz="6400" dirty="0"/>
              <a:t>Диалог между двумя друзьями:</a:t>
            </a:r>
          </a:p>
          <a:p>
            <a:pPr marL="0" indent="0">
              <a:buNone/>
            </a:pPr>
            <a:r>
              <a:rPr lang="ru-RU" sz="6400" dirty="0"/>
              <a:t>Первый: Моя вчера отправила сына к бабушке с </a:t>
            </a:r>
            <a:r>
              <a:rPr lang="ru-RU" sz="6400" dirty="0" smtClean="0"/>
              <a:t>дедушкой</a:t>
            </a:r>
            <a:r>
              <a:rPr lang="ru-RU" sz="6400" dirty="0"/>
              <a:t>, и  </a:t>
            </a:r>
          </a:p>
          <a:p>
            <a:pPr marL="0" indent="0">
              <a:buNone/>
            </a:pPr>
            <a:r>
              <a:rPr lang="ru-RU" sz="6400" dirty="0"/>
              <a:t>странный разговор завела. Все у нас, говорит, есть, и квартира, и машина, и вилла на берегу моря, и отдыхать ездим заграницу каждый год, но чего-то не хватает. Я ей говорю: «Чего тебе надобно еще», а она мне : «Дочку хочу».</a:t>
            </a:r>
          </a:p>
          <a:p>
            <a:pPr marL="0" indent="0">
              <a:buNone/>
            </a:pPr>
            <a:r>
              <a:rPr lang="ru-RU" sz="6400" dirty="0"/>
              <a:t>Второй : Ну, а </a:t>
            </a:r>
            <a:r>
              <a:rPr lang="ru-RU" sz="6400" dirty="0" smtClean="0"/>
              <a:t>ты?</a:t>
            </a:r>
            <a:endParaRPr lang="ru-RU" sz="6400" dirty="0"/>
          </a:p>
          <a:p>
            <a:pPr marL="0" indent="0">
              <a:buNone/>
            </a:pPr>
            <a:r>
              <a:rPr lang="ru-RU" sz="6400" dirty="0"/>
              <a:t>Первый : Нет, нам еще сына надо поднять, родителям помочь, дерево посадить…</a:t>
            </a:r>
          </a:p>
          <a:p>
            <a:pPr marL="0" indent="0">
              <a:buNone/>
            </a:pPr>
            <a:r>
              <a:rPr lang="ru-RU" sz="6400" dirty="0"/>
              <a:t> </a:t>
            </a:r>
          </a:p>
          <a:p>
            <a:pPr marL="0" indent="0">
              <a:buNone/>
            </a:pPr>
            <a:r>
              <a:rPr lang="ru-RU" sz="6400" dirty="0"/>
              <a:t>Вопросы:</a:t>
            </a:r>
          </a:p>
          <a:p>
            <a:pPr marL="0" lvl="0" indent="0">
              <a:buNone/>
            </a:pPr>
            <a:r>
              <a:rPr lang="ru-RU" sz="6400" dirty="0" smtClean="0"/>
              <a:t>1. В </a:t>
            </a:r>
            <a:r>
              <a:rPr lang="ru-RU" sz="6400" dirty="0"/>
              <a:t>каких странах могут происходить такие сценки?</a:t>
            </a:r>
          </a:p>
          <a:p>
            <a:pPr marL="0" lvl="0" indent="0">
              <a:buNone/>
            </a:pPr>
            <a:r>
              <a:rPr lang="ru-RU" sz="6400" dirty="0" smtClean="0"/>
              <a:t>2. К </a:t>
            </a:r>
            <a:r>
              <a:rPr lang="ru-RU" sz="6400" dirty="0"/>
              <a:t>какому типу воспроизводства населения можно отнести первую и вторую сценки и почему?</a:t>
            </a:r>
          </a:p>
          <a:p>
            <a:pPr marL="0" lvl="0" indent="0">
              <a:buNone/>
            </a:pPr>
            <a:r>
              <a:rPr lang="ru-RU" sz="6400" dirty="0" smtClean="0"/>
              <a:t>3. Что </a:t>
            </a:r>
            <a:r>
              <a:rPr lang="ru-RU" sz="6400" dirty="0"/>
              <a:t>называется демографической политикой? Куда </a:t>
            </a:r>
            <a:r>
              <a:rPr lang="ru-RU" sz="6400" dirty="0" smtClean="0"/>
              <a:t>направлена демографическая </a:t>
            </a:r>
            <a:r>
              <a:rPr lang="ru-RU" sz="6400" dirty="0"/>
              <a:t>политика стран, отображенных в данных сценках?</a:t>
            </a:r>
          </a:p>
          <a:p>
            <a:pPr marL="0" indent="0">
              <a:buNone/>
            </a:pPr>
            <a:endParaRPr lang="ru-RU" sz="6400" dirty="0"/>
          </a:p>
        </p:txBody>
      </p:sp>
    </p:spTree>
    <p:extLst>
      <p:ext uri="{BB962C8B-B14F-4D97-AF65-F5344CB8AC3E}">
        <p14:creationId xmlns:p14="http://schemas.microsoft.com/office/powerpoint/2010/main" val="1444220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260648"/>
            <a:ext cx="8373616" cy="5616624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b="1" u="sng" dirty="0" smtClean="0"/>
              <a:t> </a:t>
            </a:r>
            <a:r>
              <a:rPr lang="ru-RU" b="1" u="sng" dirty="0"/>
              <a:t>Объясните: 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1)Нередко случается, что на одном и том же языке говорят люди, живущие в разных частях света. Почему по-английски говорят не только англичане, но и жители США, Канады, Австралии, Новой Зеландии, Южной Африки? Почему английский язык широко распространен в Индии, Пакистане, Бангладеш и многих других странах? </a:t>
            </a:r>
          </a:p>
          <a:p>
            <a:pPr marL="0" indent="0">
              <a:buNone/>
            </a:pPr>
            <a:r>
              <a:rPr lang="ru-RU" i="1" dirty="0">
                <a:solidFill>
                  <a:srgbClr val="FF0000"/>
                </a:solidFill>
              </a:rPr>
              <a:t>(Бывшие страны-колонии Великобритании); </a:t>
            </a:r>
            <a:endParaRPr lang="ru-RU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ru-RU" dirty="0"/>
              <a:t>2) Почему испанский язык до </a:t>
            </a:r>
            <a:r>
              <a:rPr lang="en-US" dirty="0"/>
              <a:t>XVI</a:t>
            </a:r>
            <a:r>
              <a:rPr lang="ru-RU" dirty="0"/>
              <a:t> в. господствовал только в Испании, а теперь является государственным и родным языком для большинства народов Латинской Америки? </a:t>
            </a:r>
          </a:p>
          <a:p>
            <a:pPr marL="0" indent="0">
              <a:buNone/>
            </a:pPr>
            <a:r>
              <a:rPr lang="ru-RU" i="1" dirty="0">
                <a:solidFill>
                  <a:srgbClr val="FF0000"/>
                </a:solidFill>
              </a:rPr>
              <a:t>(Испанцы были первыми переселенцами в Южную Америку); </a:t>
            </a:r>
            <a:endParaRPr lang="ru-RU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ru-RU" dirty="0"/>
              <a:t>3) Почему арабский язык, которым до </a:t>
            </a:r>
            <a:r>
              <a:rPr lang="en-US" dirty="0"/>
              <a:t>VII</a:t>
            </a:r>
            <a:r>
              <a:rPr lang="ru-RU" dirty="0"/>
              <a:t> в. пользовалось лишь население Аравийского полуострова, затем распространился по всей Северной Африке? </a:t>
            </a:r>
          </a:p>
          <a:p>
            <a:pPr marL="0" indent="0">
              <a:buNone/>
            </a:pPr>
            <a:r>
              <a:rPr lang="ru-RU" i="1" dirty="0">
                <a:solidFill>
                  <a:srgbClr val="FF0000"/>
                </a:solidFill>
              </a:rPr>
              <a:t>(Благодаря миграции, торговле.)</a:t>
            </a:r>
            <a:endParaRPr lang="ru-RU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ru-RU" dirty="0"/>
              <a:t>4) Каковы причины (факторы) неравномерного размещения населения земного шара?</a:t>
            </a:r>
          </a:p>
          <a:p>
            <a:pPr marL="0" indent="0">
              <a:buNone/>
            </a:pPr>
            <a:r>
              <a:rPr lang="ru-RU" i="1" dirty="0">
                <a:solidFill>
                  <a:srgbClr val="FF0000"/>
                </a:solidFill>
              </a:rPr>
              <a:t>(на размещение населения влияют исторические, природные и социально-экономические факторы</a:t>
            </a:r>
            <a:r>
              <a:rPr lang="ru-RU" i="1" dirty="0" smtClean="0">
                <a:solidFill>
                  <a:srgbClr val="FF0000"/>
                </a:solidFill>
              </a:rPr>
              <a:t>)</a:t>
            </a:r>
            <a:r>
              <a:rPr lang="ru-RU" dirty="0">
                <a:solidFill>
                  <a:srgbClr val="FF0000"/>
                </a:solidFill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069493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://festival.1september.ru/articles/419136/img1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497939"/>
            <a:ext cx="7488832" cy="379903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31022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594502" y="3933056"/>
            <a:ext cx="3645405" cy="2651204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9702" y="460238"/>
            <a:ext cx="8229600" cy="5793507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endParaRPr lang="ru-RU" dirty="0"/>
          </a:p>
          <a:p>
            <a:pPr marL="514350" indent="-514350">
              <a:buAutoNum type="arabicPeriod"/>
            </a:pPr>
            <a:r>
              <a:rPr lang="ru-RU" dirty="0" smtClean="0"/>
              <a:t>Мужчины </a:t>
            </a:r>
            <a:r>
              <a:rPr lang="ru-RU" dirty="0"/>
              <a:t>какой национальности носят паранджу? </a:t>
            </a: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 smtClean="0"/>
              <a:t>2. Что общего между Эстонией, столицей и Стокгольмом? 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 smtClean="0"/>
              <a:t>3</a:t>
            </a:r>
            <a:r>
              <a:rPr lang="ru-RU" dirty="0"/>
              <a:t>. И Россия до 1917 года, и Япония </a:t>
            </a:r>
            <a:r>
              <a:rPr lang="ru-RU" dirty="0" smtClean="0"/>
              <a:t>сейчас?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4</a:t>
            </a:r>
            <a:r>
              <a:rPr lang="ru-RU" dirty="0"/>
              <a:t>. Пройдемся по улицам. Чем знамениты эти улицы и где они находятся? </a:t>
            </a:r>
          </a:p>
          <a:p>
            <a:pPr marL="0" indent="0">
              <a:buNone/>
            </a:pPr>
            <a:r>
              <a:rPr lang="ru-RU" i="1" dirty="0"/>
              <a:t>Елисейские поля</a:t>
            </a:r>
            <a:r>
              <a:rPr lang="ru-RU" dirty="0"/>
              <a:t> – </a:t>
            </a:r>
            <a:br>
              <a:rPr lang="ru-RU" dirty="0"/>
            </a:br>
            <a:r>
              <a:rPr lang="ru-RU" i="1" dirty="0" err="1"/>
              <a:t>Пикадилли</a:t>
            </a:r>
            <a:r>
              <a:rPr lang="ru-RU" dirty="0"/>
              <a:t> – </a:t>
            </a:r>
            <a:br>
              <a:rPr lang="ru-RU" dirty="0"/>
            </a:br>
            <a:r>
              <a:rPr lang="ru-RU" i="1" dirty="0"/>
              <a:t>Пенсильвания авеню</a:t>
            </a:r>
            <a:r>
              <a:rPr lang="ru-RU" dirty="0"/>
              <a:t> </a:t>
            </a:r>
            <a:r>
              <a:rPr lang="ru-RU" dirty="0" smtClean="0"/>
              <a:t>–</a:t>
            </a:r>
          </a:p>
          <a:p>
            <a:pPr marL="0" indent="0">
              <a:buNone/>
            </a:pPr>
            <a:r>
              <a:rPr lang="ru-RU" i="1" dirty="0" err="1" smtClean="0"/>
              <a:t>Уоллстрит</a:t>
            </a:r>
            <a:r>
              <a:rPr lang="ru-RU" dirty="0" smtClean="0"/>
              <a:t> </a:t>
            </a:r>
            <a:r>
              <a:rPr lang="ru-RU" dirty="0"/>
              <a:t>– </a:t>
            </a:r>
          </a:p>
          <a:p>
            <a:pPr marL="0" indent="0">
              <a:buNone/>
            </a:pPr>
            <a:r>
              <a:rPr lang="ru-RU" dirty="0"/>
              <a:t>5. О какой стране идет речь?</a:t>
            </a:r>
          </a:p>
          <a:p>
            <a:pPr marL="0" indent="0">
              <a:buNone/>
            </a:pPr>
            <a:r>
              <a:rPr lang="ru-RU" i="1" dirty="0"/>
              <a:t>Туманный Альбион</a:t>
            </a:r>
            <a:r>
              <a:rPr lang="ru-RU" dirty="0"/>
              <a:t> – </a:t>
            </a:r>
            <a:br>
              <a:rPr lang="ru-RU" dirty="0"/>
            </a:br>
            <a:r>
              <a:rPr lang="ru-RU" i="1" dirty="0"/>
              <a:t>Страна восходящего солнца</a:t>
            </a:r>
            <a:r>
              <a:rPr lang="ru-RU" dirty="0"/>
              <a:t> – </a:t>
            </a:r>
            <a:br>
              <a:rPr lang="ru-RU" dirty="0"/>
            </a:br>
            <a:r>
              <a:rPr lang="ru-RU" i="1" dirty="0"/>
              <a:t>Суоми – Страна озер</a:t>
            </a:r>
            <a:r>
              <a:rPr lang="ru-RU" dirty="0"/>
              <a:t> </a:t>
            </a:r>
            <a:r>
              <a:rPr lang="ru-RU" dirty="0" smtClean="0"/>
              <a:t>–</a:t>
            </a:r>
            <a:r>
              <a:rPr lang="ru-RU" dirty="0"/>
              <a:t/>
            </a:r>
            <a:br>
              <a:rPr lang="ru-RU" dirty="0"/>
            </a:br>
            <a:r>
              <a:rPr lang="ru-RU" i="1" dirty="0"/>
              <a:t>Страна “льда и огня”</a:t>
            </a:r>
            <a:r>
              <a:rPr lang="ru-RU" dirty="0"/>
              <a:t> </a:t>
            </a:r>
            <a:r>
              <a:rPr lang="ru-RU" dirty="0" smtClean="0"/>
              <a:t>-</a:t>
            </a:r>
            <a:r>
              <a:rPr lang="ru-RU" dirty="0"/>
              <a:t/>
            </a:r>
            <a:br>
              <a:rPr lang="ru-RU" dirty="0"/>
            </a:br>
            <a:r>
              <a:rPr lang="ru-RU" i="1" dirty="0"/>
              <a:t>Рай для туристов</a:t>
            </a:r>
            <a:r>
              <a:rPr lang="ru-RU" dirty="0"/>
              <a:t> – </a:t>
            </a:r>
            <a:br>
              <a:rPr lang="ru-RU" dirty="0"/>
            </a:br>
            <a:r>
              <a:rPr lang="ru-RU" i="1" dirty="0"/>
              <a:t>Главный сад для Европы</a:t>
            </a:r>
            <a:r>
              <a:rPr lang="ru-RU" dirty="0"/>
              <a:t> – 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1907704" y="3096621"/>
            <a:ext cx="74168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FF0000"/>
                </a:solidFill>
              </a:rPr>
              <a:t>одна из центральных улиц Лондона.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12549" y="1024520"/>
            <a:ext cx="77768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rgbClr val="FF0000"/>
                </a:solidFill>
              </a:rPr>
              <a:t>Туареги</a:t>
            </a:r>
            <a:r>
              <a:rPr lang="ru-RU" i="1" dirty="0">
                <a:solidFill>
                  <a:srgbClr val="FF0000"/>
                </a:solidFill>
              </a:rPr>
              <a:t>. Проживают на территории Нигера, Мали, </a:t>
            </a:r>
            <a:r>
              <a:rPr lang="ru-RU" i="1" dirty="0" smtClean="0">
                <a:solidFill>
                  <a:srgbClr val="FF0000"/>
                </a:solidFill>
              </a:rPr>
              <a:t>Буркина-Фасо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2549" y="1672310"/>
            <a:ext cx="69847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rgbClr val="FF0000"/>
                </a:solidFill>
              </a:rPr>
              <a:t>В </a:t>
            </a:r>
            <a:r>
              <a:rPr lang="ru-RU" i="1" dirty="0">
                <a:solidFill>
                  <a:srgbClr val="FF0000"/>
                </a:solidFill>
              </a:rPr>
              <a:t>состав всех слов входит “сто</a:t>
            </a:r>
            <a:r>
              <a:rPr lang="ru-RU" i="1" dirty="0" smtClean="0">
                <a:solidFill>
                  <a:srgbClr val="FF0000"/>
                </a:solidFill>
              </a:rPr>
              <a:t>”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12549" y="2204864"/>
            <a:ext cx="59046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rgbClr val="FF0000"/>
                </a:solidFill>
              </a:rPr>
              <a:t>Империя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55776" y="2852936"/>
            <a:ext cx="3456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FF0000"/>
                </a:solidFill>
              </a:rPr>
              <a:t>центральная улица Парижа</a:t>
            </a:r>
            <a:r>
              <a:rPr lang="ru-RU" dirty="0"/>
              <a:t>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059005" y="3356992"/>
            <a:ext cx="6507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FF0000"/>
                </a:solidFill>
              </a:rPr>
              <a:t>улица, где находится Белый дом в Вашингтоне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2024717" y="3645024"/>
            <a:ext cx="62646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FF0000"/>
                </a:solidFill>
              </a:rPr>
              <a:t>финансовый и экономический центр в Нью-Йорке</a:t>
            </a:r>
            <a:r>
              <a:rPr lang="ru-RU" dirty="0"/>
              <a:t>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868712" y="4285125"/>
            <a:ext cx="37444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rgbClr val="FF0000"/>
                </a:solidFill>
              </a:rPr>
              <a:t>Великобритания</a:t>
            </a:r>
            <a:r>
              <a:rPr lang="ru-RU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932808" y="4503823"/>
            <a:ext cx="33843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rgbClr val="FF0000"/>
                </a:solidFill>
              </a:rPr>
              <a:t>Япония</a:t>
            </a:r>
            <a:r>
              <a:rPr lang="ru-RU" dirty="0"/>
              <a:t>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082334" y="4776771"/>
            <a:ext cx="42484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rgbClr val="FF0000"/>
                </a:solidFill>
              </a:rPr>
              <a:t>Финляндия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082334" y="5012596"/>
            <a:ext cx="30243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rgbClr val="FF0000"/>
                </a:solidFill>
              </a:rPr>
              <a:t>Исландия</a:t>
            </a:r>
            <a:r>
              <a:rPr lang="ru-RU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816805" y="5238790"/>
            <a:ext cx="31683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rgbClr val="FF0000"/>
                </a:solidFill>
              </a:rPr>
              <a:t>Франция.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392748" y="5517232"/>
            <a:ext cx="22322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rgbClr val="FF0000"/>
                </a:solidFill>
              </a:rPr>
              <a:t>Италия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13576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404664"/>
            <a:ext cx="8229600" cy="5544616"/>
          </a:xfrm>
        </p:spPr>
        <p:txBody>
          <a:bodyPr>
            <a:normAutofit fontScale="77500" lnSpcReduction="20000"/>
          </a:bodyPr>
          <a:lstStyle/>
          <a:p>
            <a:r>
              <a:rPr lang="ru-RU" dirty="0">
                <a:solidFill>
                  <a:srgbClr val="C00000"/>
                </a:solidFill>
              </a:rPr>
              <a:t>6. Заглянем в кухню</a:t>
            </a:r>
          </a:p>
          <a:p>
            <a:pPr marL="0" indent="0">
              <a:buNone/>
            </a:pPr>
            <a:r>
              <a:rPr lang="ru-RU" dirty="0"/>
              <a:t>В какой стране традиционное блюдо – макароны, изготовленные из пшеничной муки? </a:t>
            </a:r>
            <a:br>
              <a:rPr lang="ru-RU" dirty="0"/>
            </a:br>
            <a:r>
              <a:rPr lang="ru-RU" dirty="0"/>
              <a:t>Кухня славится колбасами и </a:t>
            </a:r>
            <a:r>
              <a:rPr lang="ru-RU" dirty="0" smtClean="0"/>
              <a:t>сосисками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Мясо коровы большинство населения в пищу не </a:t>
            </a:r>
            <a:r>
              <a:rPr lang="ru-RU" dirty="0" smtClean="0"/>
              <a:t>употребляет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Рис, рыба и всевозможные продукты моря, охотнее всего поедаемые в сыром виде.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>
                <a:solidFill>
                  <a:srgbClr val="C00000"/>
                </a:solidFill>
              </a:rPr>
              <a:t>7</a:t>
            </a:r>
            <a:r>
              <a:rPr lang="ru-RU" dirty="0">
                <a:solidFill>
                  <a:srgbClr val="C00000"/>
                </a:solidFill>
              </a:rPr>
              <a:t>. Заглянем в жилище </a:t>
            </a:r>
          </a:p>
          <a:p>
            <a:pPr marL="0" indent="0">
              <a:buNone/>
            </a:pPr>
            <a:r>
              <a:rPr lang="ru-RU" dirty="0"/>
              <a:t>Войлочная юрта. Ее дверь всегда обращена к югу, к солнцу. </a:t>
            </a:r>
            <a:br>
              <a:rPr lang="ru-RU" dirty="0"/>
            </a:br>
            <a:r>
              <a:rPr lang="ru-RU" dirty="0"/>
              <a:t>В домах нет внутренних постоянных перегородок, их стены можно свободно раздвигать. </a:t>
            </a:r>
            <a:br>
              <a:rPr lang="ru-RU" dirty="0"/>
            </a:br>
            <a:r>
              <a:rPr lang="ru-RU" dirty="0"/>
              <a:t>Полы покрыты циновками из прессованной рисовой соломы. Днем на них сидят, обедают, а на ночь на них стелют постель. Мебели мало.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7056276" y="1070142"/>
            <a:ext cx="20162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Италия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058343" y="1389772"/>
            <a:ext cx="19442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Германия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046995" y="1988840"/>
            <a:ext cx="13681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Индия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059583" y="2632224"/>
            <a:ext cx="19442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Япония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974987" y="3645023"/>
            <a:ext cx="1512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Монголия</a:t>
            </a:r>
            <a:endParaRPr lang="ru-RU" sz="2000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837230" y="5213532"/>
            <a:ext cx="15481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Япония</a:t>
            </a:r>
            <a:endParaRPr lang="ru-RU" sz="2400" dirty="0">
              <a:solidFill>
                <a:srgbClr val="FF0000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3318" y="57527"/>
            <a:ext cx="1534265" cy="101261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512" b="100000" l="0" r="100000">
                        <a14:backgroundMark x1="98087" y1="66271" x2="97565" y2="82185"/>
                        <a14:backgroundMark x1="86250" y1="47073" x2="98929" y2="52195"/>
                        <a14:backgroundMark x1="93214" y1="88537" x2="56071" y2="91463"/>
                        <a14:backgroundMark x1="32679" y1="93902" x2="0" y2="81951"/>
                        <a14:backgroundMark x1="25357" y1="94390" x2="26429" y2="94390"/>
                        <a14:backgroundMark x1="28393" y1="95854" x2="70536" y2="92927"/>
                        <a14:backgroundMark x1="95357" y1="76098" x2="81429" y2="92927"/>
                        <a14:backgroundMark x1="8393" y1="83902" x2="91786" y2="95366"/>
                        <a14:backgroundMark x1="85893" y1="45610" x2="99643" y2="55610"/>
                        <a14:backgroundMark x1="56786" y1="90488" x2="88036" y2="88049"/>
                        <a14:backgroundMark x1="6071" y1="84390" x2="0" y2="73171"/>
                        <a14:backgroundMark x1="2857" y1="52683" x2="0" y2="58537"/>
                        <a14:backgroundMark x1="3571" y1="52195" x2="0" y2="61220"/>
                        <a14:backgroundMark x1="98929" y1="55122" x2="99286" y2="65122"/>
                        <a14:backgroundMark x1="1071" y1="60000" x2="0" y2="7707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79512" y="5301208"/>
            <a:ext cx="2324943" cy="1702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5896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15251"/>
            <a:ext cx="7859216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Ч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то обозначают эти цифры.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83568" y="1340768"/>
            <a:ext cx="4464496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0100" lvl="1" indent="-342900">
              <a:buFont typeface="Wingdings" pitchFamily="2" charset="2"/>
              <a:buChar char="§"/>
              <a:tabLst>
                <a:tab pos="228600" algn="l"/>
              </a:tabLst>
            </a:pPr>
            <a:r>
              <a:rPr lang="ru-RU" sz="4400" dirty="0" smtClean="0"/>
              <a:t> </a:t>
            </a:r>
            <a:r>
              <a:rPr lang="ru-RU" sz="4400" dirty="0"/>
              <a:t>400</a:t>
            </a:r>
          </a:p>
          <a:p>
            <a:pPr marL="742950" lvl="1" indent="-285750">
              <a:buFont typeface="Wingdings" pitchFamily="2" charset="2"/>
              <a:buChar char="§"/>
              <a:tabLst>
                <a:tab pos="228600" algn="l"/>
              </a:tabLst>
            </a:pPr>
            <a:r>
              <a:rPr lang="ru-RU" sz="4400" dirty="0"/>
              <a:t>22-8 = 14</a:t>
            </a:r>
          </a:p>
          <a:p>
            <a:pPr marL="742950" lvl="1" indent="-285750">
              <a:buFont typeface="Wingdings" pitchFamily="2" charset="2"/>
              <a:buChar char="§"/>
              <a:tabLst>
                <a:tab pos="228600" algn="l"/>
              </a:tabLst>
            </a:pPr>
            <a:r>
              <a:rPr lang="ru-RU" sz="4400" dirty="0"/>
              <a:t>4-5 тыс.</a:t>
            </a:r>
          </a:p>
          <a:p>
            <a:pPr marL="742950" lvl="1" indent="-285750">
              <a:buFont typeface="Wingdings" pitchFamily="2" charset="2"/>
              <a:buChar char="§"/>
              <a:tabLst>
                <a:tab pos="228600" algn="l"/>
              </a:tabLst>
            </a:pPr>
            <a:r>
              <a:rPr lang="ru-RU" sz="4400" dirty="0"/>
              <a:t>48 ч/км²</a:t>
            </a:r>
          </a:p>
          <a:p>
            <a:pPr marL="742950" lvl="1" indent="-285750">
              <a:buFont typeface="Wingdings" pitchFamily="2" charset="2"/>
              <a:buChar char="§"/>
              <a:tabLst>
                <a:tab pos="228600" algn="l"/>
              </a:tabLst>
            </a:pPr>
            <a:r>
              <a:rPr lang="ru-RU" sz="4400" dirty="0"/>
              <a:t>47,5%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3779912" y="1174304"/>
            <a:ext cx="5184576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lvl="1" indent="-285750">
              <a:buFont typeface="Wingdings"/>
              <a:buChar char=""/>
              <a:tabLst>
                <a:tab pos="228600" algn="l"/>
              </a:tabLst>
            </a:pPr>
            <a:r>
              <a:rPr lang="ru-RU" sz="4400" dirty="0"/>
              <a:t>6,6</a:t>
            </a:r>
            <a:r>
              <a:rPr lang="ru-RU" sz="4800" dirty="0"/>
              <a:t> млрд. чел</a:t>
            </a:r>
          </a:p>
          <a:p>
            <a:pPr marL="742950" lvl="1" indent="-285750">
              <a:buFont typeface="Wingdings"/>
              <a:buChar char=""/>
              <a:tabLst>
                <a:tab pos="228600" algn="l"/>
              </a:tabLst>
            </a:pPr>
            <a:r>
              <a:rPr lang="ru-RU" sz="4800" dirty="0"/>
              <a:t>15-20 млн.</a:t>
            </a:r>
          </a:p>
          <a:p>
            <a:pPr marL="742950" lvl="1" indent="-285750">
              <a:buFont typeface="Wingdings"/>
              <a:buChar char=""/>
              <a:tabLst>
                <a:tab pos="228600" algn="l"/>
              </a:tabLst>
            </a:pPr>
            <a:r>
              <a:rPr lang="ru-RU" sz="4800" dirty="0"/>
              <a:t>4000</a:t>
            </a:r>
          </a:p>
          <a:p>
            <a:pPr marL="742950" lvl="1" indent="-285750">
              <a:buFont typeface="Wingdings"/>
              <a:buChar char=""/>
              <a:tabLst>
                <a:tab pos="228600" algn="l"/>
              </a:tabLst>
            </a:pPr>
            <a:r>
              <a:rPr lang="ru-RU" sz="4800" dirty="0"/>
              <a:t>1,344 млрд. чел</a:t>
            </a:r>
          </a:p>
          <a:p>
            <a:pPr marL="742950" lvl="1" indent="-285750">
              <a:buFont typeface="Wingdings"/>
              <a:buChar char=""/>
              <a:tabLst>
                <a:tab pos="228600" algn="l"/>
              </a:tabLst>
            </a:pPr>
            <a:r>
              <a:rPr lang="ru-RU" sz="4800" dirty="0"/>
              <a:t>8 млрд. чел.</a:t>
            </a:r>
            <a:endParaRPr lang="ru-RU" sz="4800" dirty="0">
              <a:cs typeface="Times New Roman"/>
            </a:endParaRPr>
          </a:p>
          <a:p>
            <a:endParaRPr lang="ru-RU" sz="1000" dirty="0"/>
          </a:p>
        </p:txBody>
      </p:sp>
    </p:spTree>
    <p:extLst>
      <p:ext uri="{BB962C8B-B14F-4D97-AF65-F5344CB8AC3E}">
        <p14:creationId xmlns:p14="http://schemas.microsoft.com/office/powerpoint/2010/main" val="4174488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Что такое? Кто такой?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1628800"/>
            <a:ext cx="7931224" cy="4525963"/>
          </a:xfrm>
        </p:spPr>
        <p:txBody>
          <a:bodyPr numCol="2">
            <a:normAutofit fontScale="92500" lnSpcReduction="20000"/>
          </a:bodyPr>
          <a:lstStyle/>
          <a:p>
            <a:pPr marL="0" indent="0" fontAlgn="t">
              <a:buNone/>
            </a:pPr>
            <a:r>
              <a:rPr lang="ru-RU" b="1" dirty="0"/>
              <a:t>агломерация</a:t>
            </a:r>
            <a:endParaRPr lang="ru-RU" dirty="0"/>
          </a:p>
          <a:p>
            <a:pPr marL="0" indent="0" fontAlgn="t">
              <a:buNone/>
            </a:pPr>
            <a:r>
              <a:rPr lang="ru-RU" b="1" dirty="0"/>
              <a:t>Ватикан</a:t>
            </a:r>
            <a:endParaRPr lang="ru-RU" dirty="0"/>
          </a:p>
          <a:p>
            <a:pPr marL="0" indent="0" fontAlgn="t">
              <a:buNone/>
            </a:pPr>
            <a:r>
              <a:rPr lang="ru-RU" b="1" dirty="0"/>
              <a:t>воспроизводство</a:t>
            </a:r>
            <a:endParaRPr lang="ru-RU" dirty="0"/>
          </a:p>
          <a:p>
            <a:pPr marL="0" indent="0" fontAlgn="t">
              <a:buNone/>
            </a:pPr>
            <a:r>
              <a:rPr lang="ru-RU" b="1" dirty="0"/>
              <a:t>демографический взрыв</a:t>
            </a:r>
            <a:endParaRPr lang="ru-RU" dirty="0"/>
          </a:p>
          <a:p>
            <a:pPr marL="0" indent="0" fontAlgn="t">
              <a:buNone/>
            </a:pPr>
            <a:r>
              <a:rPr lang="ru-RU" b="1" dirty="0"/>
              <a:t>демография</a:t>
            </a:r>
            <a:endParaRPr lang="ru-RU" dirty="0"/>
          </a:p>
          <a:p>
            <a:pPr marL="0" indent="0" fontAlgn="t">
              <a:buNone/>
            </a:pPr>
            <a:r>
              <a:rPr lang="ru-RU" b="1" dirty="0"/>
              <a:t>депопуляция</a:t>
            </a:r>
            <a:endParaRPr lang="ru-RU" dirty="0"/>
          </a:p>
          <a:p>
            <a:pPr marL="0" indent="0" fontAlgn="t">
              <a:buNone/>
            </a:pPr>
            <a:r>
              <a:rPr lang="ru-RU" b="1" dirty="0"/>
              <a:t>ЭАН</a:t>
            </a:r>
            <a:endParaRPr lang="ru-RU" dirty="0"/>
          </a:p>
          <a:p>
            <a:pPr marL="0" indent="0" fontAlgn="t">
              <a:buNone/>
            </a:pPr>
            <a:r>
              <a:rPr lang="ru-RU" b="1" dirty="0"/>
              <a:t>эмиграция</a:t>
            </a:r>
            <a:endParaRPr lang="ru-RU" dirty="0"/>
          </a:p>
          <a:p>
            <a:pPr marL="0" indent="0" fontAlgn="t">
              <a:buNone/>
            </a:pPr>
            <a:endParaRPr lang="ru-RU" b="1" dirty="0" smtClean="0"/>
          </a:p>
          <a:p>
            <a:pPr marL="0" indent="0" fontAlgn="t">
              <a:buNone/>
            </a:pPr>
            <a:r>
              <a:rPr lang="ru-RU" b="1" dirty="0" smtClean="0"/>
              <a:t>демографическая </a:t>
            </a:r>
            <a:r>
              <a:rPr lang="ru-RU" b="1" dirty="0"/>
              <a:t>политика</a:t>
            </a:r>
            <a:endParaRPr lang="ru-RU" dirty="0"/>
          </a:p>
          <a:p>
            <a:pPr marL="0" indent="0" fontAlgn="t">
              <a:buNone/>
            </a:pPr>
            <a:r>
              <a:rPr lang="ru-RU" b="1" dirty="0"/>
              <a:t>иммигрант</a:t>
            </a:r>
            <a:endParaRPr lang="ru-RU" dirty="0"/>
          </a:p>
          <a:p>
            <a:pPr marL="0" indent="0" fontAlgn="t">
              <a:buNone/>
            </a:pPr>
            <a:r>
              <a:rPr lang="ru-RU" b="1" dirty="0"/>
              <a:t>мегалополис</a:t>
            </a:r>
            <a:endParaRPr lang="ru-RU" dirty="0"/>
          </a:p>
          <a:p>
            <a:pPr marL="0" indent="0" fontAlgn="t">
              <a:buNone/>
            </a:pPr>
            <a:r>
              <a:rPr lang="ru-RU" b="1" dirty="0"/>
              <a:t>Мекка</a:t>
            </a:r>
            <a:endParaRPr lang="ru-RU" dirty="0"/>
          </a:p>
          <a:p>
            <a:pPr marL="0" indent="0" fontAlgn="t">
              <a:buNone/>
            </a:pPr>
            <a:r>
              <a:rPr lang="ru-RU" b="1" dirty="0"/>
              <a:t>миграция</a:t>
            </a:r>
            <a:endParaRPr lang="ru-RU" dirty="0"/>
          </a:p>
          <a:p>
            <a:pPr marL="0" indent="0" fontAlgn="t">
              <a:buNone/>
            </a:pPr>
            <a:r>
              <a:rPr lang="ru-RU" b="1" dirty="0"/>
              <a:t>синтоизм</a:t>
            </a:r>
            <a:endParaRPr lang="ru-RU" dirty="0"/>
          </a:p>
          <a:p>
            <a:pPr marL="0" indent="0" fontAlgn="t">
              <a:buNone/>
            </a:pPr>
            <a:r>
              <a:rPr lang="ru-RU" b="1" dirty="0"/>
              <a:t>урбанизация</a:t>
            </a:r>
            <a:endParaRPr lang="ru-RU" dirty="0"/>
          </a:p>
          <a:p>
            <a:pPr marL="0" indent="0" fontAlgn="t">
              <a:buNone/>
            </a:pPr>
            <a:r>
              <a:rPr lang="ru-RU" b="1" dirty="0"/>
              <a:t>этнос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03381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Назови страну…</a:t>
            </a:r>
            <a:endParaRPr lang="ru-RU" dirty="0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085850" y="287178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32500" lnSpcReduction="20000"/>
          </a:bodyPr>
          <a:lstStyle/>
          <a:p>
            <a:pPr fontAlgn="t"/>
            <a:r>
              <a:rPr lang="ru-RU" sz="5600" dirty="0"/>
              <a:t>Страна – гигант по численности населения. </a:t>
            </a:r>
          </a:p>
          <a:p>
            <a:pPr fontAlgn="t"/>
            <a:r>
              <a:rPr lang="ru-RU" sz="5600" dirty="0"/>
              <a:t>Страна – карлик по численности населения.</a:t>
            </a:r>
          </a:p>
          <a:p>
            <a:pPr fontAlgn="t"/>
            <a:r>
              <a:rPr lang="ru-RU" sz="5600" dirty="0"/>
              <a:t>Самая многонациональная страна.</a:t>
            </a:r>
          </a:p>
          <a:p>
            <a:pPr fontAlgn="t"/>
            <a:r>
              <a:rPr lang="ru-RU" sz="5600" dirty="0"/>
              <a:t>Страна – город, где 100% городского населения.</a:t>
            </a:r>
          </a:p>
          <a:p>
            <a:pPr fontAlgn="t"/>
            <a:r>
              <a:rPr lang="ru-RU" sz="5600" dirty="0"/>
              <a:t>Страна с наибольшей ожидаемой продолжительностью жизни в 21 веке</a:t>
            </a:r>
          </a:p>
          <a:p>
            <a:pPr fontAlgn="t"/>
            <a:r>
              <a:rPr lang="ru-RU" sz="5600" dirty="0"/>
              <a:t>Страна – лидер по плотности населения (кроме стран-карликов)</a:t>
            </a:r>
          </a:p>
          <a:p>
            <a:pPr fontAlgn="t"/>
            <a:r>
              <a:rPr lang="ru-RU" sz="5600" dirty="0"/>
              <a:t>Двунациональные страны.</a:t>
            </a:r>
          </a:p>
          <a:p>
            <a:pPr fontAlgn="t"/>
            <a:r>
              <a:rPr lang="ru-RU" sz="5600" dirty="0"/>
              <a:t>Страна, девиз </a:t>
            </a:r>
            <a:r>
              <a:rPr lang="ru-RU" sz="5600" dirty="0" err="1"/>
              <a:t>дем</a:t>
            </a:r>
            <a:r>
              <a:rPr lang="ru-RU" sz="5600" dirty="0"/>
              <a:t>. политики которой: «Нас двое – нам двоих».</a:t>
            </a:r>
          </a:p>
          <a:p>
            <a:pPr fontAlgn="t"/>
            <a:r>
              <a:rPr lang="ru-RU" sz="5600" dirty="0"/>
              <a:t>Страна, девиз </a:t>
            </a:r>
            <a:r>
              <a:rPr lang="ru-RU" sz="5600" dirty="0" err="1"/>
              <a:t>дем</a:t>
            </a:r>
            <a:r>
              <a:rPr lang="ru-RU" sz="5600" dirty="0"/>
              <a:t>. политики которой: «Одна семья – один ребенок».</a:t>
            </a:r>
          </a:p>
          <a:p>
            <a:pPr fontAlgn="t"/>
            <a:r>
              <a:rPr lang="ru-RU" sz="5600" dirty="0"/>
              <a:t>Эта страна попала в книгу рекордов Гиннеса в номинации «Дефицит женщин».</a:t>
            </a:r>
          </a:p>
          <a:p>
            <a:pPr fontAlgn="t"/>
            <a:r>
              <a:rPr lang="ru-RU" sz="5600" dirty="0"/>
              <a:t>Самая низкая доля детей (14%)</a:t>
            </a:r>
          </a:p>
          <a:p>
            <a:pPr fontAlgn="t"/>
            <a:r>
              <a:rPr lang="ru-RU" sz="5600" dirty="0"/>
              <a:t>Самая высокая доля детей (50%)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7236296" y="260648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5724128" y="1475492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Китай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724128" y="1852381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Ватикан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838378" y="2104355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Индия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97673" y="2420888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Сингапур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043105" y="2687122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Япония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308304" y="2959656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Бангладеш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458713" y="3196818"/>
            <a:ext cx="2952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Канада, Бельгия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301573" y="3506966"/>
            <a:ext cx="17579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Индия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854486" y="3789040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Китай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313548" y="4293096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Катар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313548" y="4509120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Италия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292080" y="4797152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Нигер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4987" y="5000569"/>
            <a:ext cx="3496742" cy="1898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5639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 дебрях коварных вопросов…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pPr marL="0" lvl="0" indent="0">
              <a:buNone/>
            </a:pPr>
            <a:r>
              <a:rPr lang="ru-RU" dirty="0" smtClean="0"/>
              <a:t>1. Какое </a:t>
            </a:r>
            <a:r>
              <a:rPr lang="ru-RU" dirty="0"/>
              <a:t>из перечисленных государств возглавляет королева Великобритании? </a:t>
            </a:r>
          </a:p>
          <a:p>
            <a:pPr marL="0" indent="0">
              <a:buNone/>
            </a:pPr>
            <a:r>
              <a:rPr lang="ru-RU" dirty="0"/>
              <a:t>       а) Ямайка            б) Коста-Рика             в) Гана               г) Шри-Ланка                            </a:t>
            </a:r>
          </a:p>
          <a:p>
            <a:pPr marL="0" lvl="0" indent="0">
              <a:buNone/>
            </a:pPr>
            <a:r>
              <a:rPr lang="ru-RU" dirty="0" smtClean="0"/>
              <a:t>2. Кто </a:t>
            </a:r>
            <a:r>
              <a:rPr lang="ru-RU" dirty="0"/>
              <a:t>является главой государства </a:t>
            </a:r>
            <a:r>
              <a:rPr lang="ru-RU" dirty="0" err="1"/>
              <a:t>Н.Зеландия</a:t>
            </a:r>
            <a:r>
              <a:rPr lang="ru-RU" dirty="0"/>
              <a:t>? </a:t>
            </a:r>
          </a:p>
          <a:p>
            <a:pPr marL="0" indent="0">
              <a:buNone/>
            </a:pPr>
            <a:r>
              <a:rPr lang="ru-RU" dirty="0"/>
              <a:t>а) президент США                б) король Испании       </a:t>
            </a:r>
          </a:p>
          <a:p>
            <a:pPr marL="0" indent="0">
              <a:buNone/>
            </a:pPr>
            <a:r>
              <a:rPr lang="ru-RU" dirty="0"/>
              <a:t>в) император Японии           г) королева Великобритании                                                      </a:t>
            </a:r>
          </a:p>
          <a:p>
            <a:pPr marL="0" lvl="0" indent="0">
              <a:buNone/>
            </a:pPr>
            <a:r>
              <a:rPr lang="ru-RU" dirty="0" smtClean="0"/>
              <a:t>3. Исторически </a:t>
            </a:r>
            <a:r>
              <a:rPr lang="ru-RU" dirty="0"/>
              <a:t>первым городом – «миллионером» был: </a:t>
            </a:r>
          </a:p>
          <a:p>
            <a:pPr marL="0" indent="0">
              <a:buNone/>
            </a:pPr>
            <a:r>
              <a:rPr lang="ru-RU" dirty="0"/>
              <a:t>      а) Токио             б) Рим               в) Рио-де-Жанейро                г) Лондон                          </a:t>
            </a:r>
          </a:p>
          <a:p>
            <a:pPr marL="0" lvl="0" indent="0">
              <a:buNone/>
            </a:pPr>
            <a:r>
              <a:rPr lang="ru-RU" dirty="0" smtClean="0"/>
              <a:t>4. Какого </a:t>
            </a:r>
            <a:r>
              <a:rPr lang="ru-RU" dirty="0"/>
              <a:t>статуса домов сумели добиться от властей англичане?</a:t>
            </a:r>
          </a:p>
          <a:p>
            <a:pPr marL="0" indent="0">
              <a:buNone/>
            </a:pPr>
            <a:r>
              <a:rPr lang="ru-RU" dirty="0"/>
              <a:t>      а) цитадель      б) крепость        в) бункер            г) блиндаж                                              </a:t>
            </a:r>
          </a:p>
          <a:p>
            <a:pPr marL="0" indent="0">
              <a:buNone/>
            </a:pPr>
            <a:r>
              <a:rPr lang="ru-RU" dirty="0" smtClean="0"/>
              <a:t> 5. В </a:t>
            </a:r>
            <a:r>
              <a:rPr lang="ru-RU" dirty="0"/>
              <a:t>какой стране национальная одежда кимоно?</a:t>
            </a:r>
          </a:p>
          <a:p>
            <a:pPr marL="0" indent="0">
              <a:buNone/>
            </a:pPr>
            <a:r>
              <a:rPr lang="ru-RU" dirty="0"/>
              <a:t>     а) Китай          б) Корея              в) Япония               г) Индия                                               </a:t>
            </a:r>
          </a:p>
          <a:p>
            <a:pPr marL="0" lvl="0" indent="0">
              <a:buNone/>
            </a:pPr>
            <a:r>
              <a:rPr lang="ru-RU" dirty="0" smtClean="0"/>
              <a:t>6. Когда </a:t>
            </a:r>
            <a:r>
              <a:rPr lang="ru-RU" dirty="0"/>
              <a:t>национальные границы  совпадают с политическими, образуются государства: </a:t>
            </a:r>
          </a:p>
          <a:p>
            <a:pPr marL="0" indent="0">
              <a:buNone/>
            </a:pPr>
            <a:r>
              <a:rPr lang="ru-RU" dirty="0"/>
              <a:t>      а) многонациональные          б) двунациональные   </a:t>
            </a:r>
          </a:p>
          <a:p>
            <a:pPr marL="0" indent="0">
              <a:buNone/>
            </a:pPr>
            <a:r>
              <a:rPr lang="ru-RU" dirty="0"/>
              <a:t>      в) однонациональные            г) самостоятельные                                                               </a:t>
            </a:r>
          </a:p>
          <a:p>
            <a:pPr marL="0" lvl="0" indent="0">
              <a:buNone/>
            </a:pPr>
            <a:r>
              <a:rPr lang="ru-RU" dirty="0" smtClean="0"/>
              <a:t>7. Женщины </a:t>
            </a:r>
            <a:r>
              <a:rPr lang="ru-RU" dirty="0"/>
              <a:t>какой страны носят сари ? </a:t>
            </a:r>
          </a:p>
          <a:p>
            <a:pPr marL="0" indent="0">
              <a:buNone/>
            </a:pPr>
            <a:r>
              <a:rPr lang="ru-RU" dirty="0"/>
              <a:t>     а) Япония          б) Греция            в) Индия             г) Монголия                                         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foregroundMark x1="20979" y1="28267" x2="20979" y2="28267"/>
                        <a14:foregroundMark x1="26154" y1="33467" x2="26154" y2="33467"/>
                        <a14:foregroundMark x1="29790" y1="34533" x2="29790" y2="34533"/>
                        <a14:foregroundMark x1="30769" y1="35733" x2="30769" y2="35733"/>
                        <a14:foregroundMark x1="30769" y1="36400" x2="30769" y2="36400"/>
                        <a14:foregroundMark x1="68811" y1="69067" x2="68811" y2="69067"/>
                        <a14:foregroundMark x1="74825" y1="45867" x2="74825" y2="45867"/>
                        <a14:foregroundMark x1="71329" y1="54267" x2="71329" y2="54267"/>
                        <a14:foregroundMark x1="40420" y1="63333" x2="40420" y2="63733"/>
                        <a14:foregroundMark x1="29371" y1="73733" x2="29371" y2="73733"/>
                        <a14:foregroundMark x1="29091" y1="82533" x2="29091" y2="825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3" y="4221088"/>
            <a:ext cx="2445209" cy="2564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3938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 дебрях коварных вопросов…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628800"/>
            <a:ext cx="8496944" cy="4680520"/>
          </a:xfrm>
        </p:spPr>
        <p:txBody>
          <a:bodyPr>
            <a:noAutofit/>
          </a:bodyPr>
          <a:lstStyle/>
          <a:p>
            <a:pPr marL="0" lvl="0" indent="0">
              <a:buNone/>
            </a:pPr>
            <a:r>
              <a:rPr lang="ru-RU" sz="1600" dirty="0" smtClean="0"/>
              <a:t>8. Как </a:t>
            </a:r>
            <a:r>
              <a:rPr lang="ru-RU" sz="1600" dirty="0"/>
              <a:t>почтительно обращаются к мужчинам в Польше? </a:t>
            </a:r>
          </a:p>
          <a:p>
            <a:pPr marL="0" indent="0">
              <a:buNone/>
            </a:pPr>
            <a:r>
              <a:rPr lang="ru-RU" sz="1600" dirty="0"/>
              <a:t>      а) мсье           б) пан          в) сэр             г) дон                                                                      </a:t>
            </a:r>
          </a:p>
          <a:p>
            <a:pPr marL="0" lvl="0" indent="0">
              <a:buNone/>
            </a:pPr>
            <a:r>
              <a:rPr lang="ru-RU" sz="1600" dirty="0" smtClean="0"/>
              <a:t>9. И </a:t>
            </a:r>
            <a:r>
              <a:rPr lang="ru-RU" sz="1600" dirty="0"/>
              <a:t>житель Сеула, и житель Пхеньяна – это: </a:t>
            </a:r>
          </a:p>
          <a:p>
            <a:pPr marL="0" indent="0">
              <a:buNone/>
            </a:pPr>
            <a:r>
              <a:rPr lang="ru-RU" sz="1600" dirty="0"/>
              <a:t>     а) кореец               б) китаец                   в) вьетнамец                г) монгол                            </a:t>
            </a:r>
          </a:p>
          <a:p>
            <a:pPr marL="0" lvl="0" indent="0">
              <a:buNone/>
            </a:pPr>
            <a:r>
              <a:rPr lang="ru-RU" sz="1600" dirty="0" smtClean="0"/>
              <a:t>10. Какая </a:t>
            </a:r>
            <a:r>
              <a:rPr lang="ru-RU" sz="1600" dirty="0"/>
              <a:t>из этих достопримечательностей находится в Индии?</a:t>
            </a:r>
          </a:p>
          <a:p>
            <a:pPr marL="0" indent="0">
              <a:buNone/>
            </a:pPr>
            <a:r>
              <a:rPr lang="ru-RU" sz="1600" dirty="0"/>
              <a:t>       а) Фудзияма             б) Колизей                в) </a:t>
            </a:r>
            <a:r>
              <a:rPr lang="ru-RU" sz="1600" dirty="0" err="1"/>
              <a:t>Тадж</a:t>
            </a:r>
            <a:r>
              <a:rPr lang="ru-RU" sz="1600" dirty="0"/>
              <a:t> -Махал               г) Тауэр                      </a:t>
            </a:r>
          </a:p>
          <a:p>
            <a:pPr marL="0" lvl="0" indent="0">
              <a:buNone/>
            </a:pPr>
            <a:r>
              <a:rPr lang="ru-RU" sz="1600" dirty="0" smtClean="0"/>
              <a:t>11. Какой </a:t>
            </a:r>
            <a:r>
              <a:rPr lang="ru-RU" sz="1600" dirty="0"/>
              <a:t>город удостоен титула «вечный город»?</a:t>
            </a:r>
          </a:p>
          <a:p>
            <a:pPr marL="0" indent="0">
              <a:buNone/>
            </a:pPr>
            <a:r>
              <a:rPr lang="ru-RU" sz="1600" dirty="0"/>
              <a:t>        а) Киев            б) Каир            в) Стамбул            г) Рим                                                      </a:t>
            </a:r>
          </a:p>
          <a:p>
            <a:pPr marL="0" lvl="0" indent="0">
              <a:buNone/>
            </a:pPr>
            <a:r>
              <a:rPr lang="ru-RU" sz="1600" dirty="0" smtClean="0"/>
              <a:t>12. Какому </a:t>
            </a:r>
            <a:r>
              <a:rPr lang="ru-RU" sz="1600" dirty="0"/>
              <a:t>из этих слов «дал жизнь» немецкий город Кельн ? </a:t>
            </a:r>
          </a:p>
          <a:p>
            <a:pPr marL="0" indent="0">
              <a:buNone/>
            </a:pPr>
            <a:r>
              <a:rPr lang="ru-RU" sz="1600" dirty="0"/>
              <a:t>       а) кулон        б) одеколон            в) колье               г) колония                                             </a:t>
            </a:r>
          </a:p>
          <a:p>
            <a:pPr marL="0" lvl="0" indent="0">
              <a:buNone/>
            </a:pPr>
            <a:r>
              <a:rPr lang="ru-RU" sz="1600" dirty="0" smtClean="0"/>
              <a:t>13. Перемещение </a:t>
            </a:r>
            <a:r>
              <a:rPr lang="ru-RU" sz="1600" dirty="0"/>
              <a:t>иностранных ученых, инженеров, врачей, спортсменов и других специалистов высокой квалификации: </a:t>
            </a:r>
          </a:p>
          <a:p>
            <a:pPr marL="0" indent="0">
              <a:buNone/>
            </a:pPr>
            <a:r>
              <a:rPr lang="ru-RU" sz="1600" dirty="0"/>
              <a:t>  а) «утечка мускулов»           б) «утечка денег»       </a:t>
            </a:r>
          </a:p>
          <a:p>
            <a:pPr marL="0" indent="0">
              <a:buNone/>
            </a:pPr>
            <a:r>
              <a:rPr lang="ru-RU" sz="1600" dirty="0"/>
              <a:t>  в) «утечка знаний»               г) «утечка мозгов»                                                                       </a:t>
            </a:r>
          </a:p>
          <a:p>
            <a:pPr marL="0" lvl="0" indent="0">
              <a:buNone/>
            </a:pPr>
            <a:r>
              <a:rPr lang="ru-RU" sz="1600" dirty="0" smtClean="0"/>
              <a:t>14. Какой </a:t>
            </a:r>
            <a:r>
              <a:rPr lang="ru-RU" sz="1600" dirty="0"/>
              <a:t>город является центром трех мировых религий? </a:t>
            </a:r>
          </a:p>
          <a:p>
            <a:pPr marL="0" indent="0">
              <a:buNone/>
            </a:pPr>
            <a:r>
              <a:rPr lang="ru-RU" sz="1600" dirty="0"/>
              <a:t>   а) Иерусалим            б) Москва             в) Рим                   г) Стамбул                                   </a:t>
            </a:r>
          </a:p>
          <a:p>
            <a:pPr marL="0" indent="0">
              <a:buNone/>
            </a:pPr>
            <a:r>
              <a:rPr lang="ru-RU" sz="1600" dirty="0"/>
              <a:t> </a:t>
            </a:r>
          </a:p>
          <a:p>
            <a:endParaRPr lang="ru-RU" sz="16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3212976"/>
            <a:ext cx="2355553" cy="3453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5275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Столицы - анаграммы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lvl="0"/>
            <a:r>
              <a:rPr lang="ru-RU" sz="1600" dirty="0"/>
              <a:t>Антоним ссоры - …. (на реке Тибр, «вечный город»)                                             </a:t>
            </a:r>
            <a:r>
              <a:rPr lang="ru-RU" sz="1600" dirty="0" smtClean="0"/>
              <a:t>  </a:t>
            </a:r>
            <a:r>
              <a:rPr lang="ru-RU" sz="1600" dirty="0" smtClean="0">
                <a:solidFill>
                  <a:srgbClr val="FF0000"/>
                </a:solidFill>
              </a:rPr>
              <a:t>Мир – </a:t>
            </a:r>
            <a:endParaRPr lang="ru-RU" sz="1600" dirty="0">
              <a:solidFill>
                <a:srgbClr val="FF0000"/>
              </a:solidFill>
            </a:endParaRPr>
          </a:p>
          <a:p>
            <a:pPr lvl="0"/>
            <a:r>
              <a:rPr lang="ru-RU" sz="1600" dirty="0"/>
              <a:t>Питерская водная артерия - …. ( на Дунае, «столица вальсов»)                            </a:t>
            </a:r>
            <a:r>
              <a:rPr lang="ru-RU" sz="1600" dirty="0">
                <a:solidFill>
                  <a:srgbClr val="FF0000"/>
                </a:solidFill>
              </a:rPr>
              <a:t>Нева – </a:t>
            </a:r>
          </a:p>
          <a:p>
            <a:pPr lvl="0"/>
            <a:r>
              <a:rPr lang="ru-RU" sz="1600" dirty="0"/>
              <a:t>Пешеходная улица Москвы - …. (в Африке, «апельсиновая столицы»)               </a:t>
            </a:r>
            <a:r>
              <a:rPr lang="ru-RU" sz="1600" dirty="0">
                <a:solidFill>
                  <a:srgbClr val="FF0000"/>
                </a:solidFill>
              </a:rPr>
              <a:t>Арбат – </a:t>
            </a:r>
          </a:p>
          <a:p>
            <a:pPr lvl="0"/>
            <a:r>
              <a:rPr lang="ru-RU" sz="1600" dirty="0"/>
              <a:t>Сахарный остров - …. (в Закавказье, на Каспийском море)                                    </a:t>
            </a:r>
            <a:r>
              <a:rPr lang="ru-RU" sz="1600" dirty="0">
                <a:solidFill>
                  <a:srgbClr val="FF0000"/>
                </a:solidFill>
              </a:rPr>
              <a:t>Куба – </a:t>
            </a:r>
          </a:p>
          <a:p>
            <a:pPr lvl="0"/>
            <a:r>
              <a:rPr lang="ru-RU" sz="1600" dirty="0"/>
              <a:t>Планета – богиня - … (на реке </a:t>
            </a:r>
            <a:r>
              <a:rPr lang="ru-RU" sz="1600" dirty="0" err="1"/>
              <a:t>Раздан</a:t>
            </a:r>
            <a:r>
              <a:rPr lang="ru-RU" sz="1600" dirty="0"/>
              <a:t>, в Закавказье)                                              </a:t>
            </a:r>
            <a:r>
              <a:rPr lang="ru-RU" sz="1600" dirty="0" smtClean="0"/>
              <a:t> </a:t>
            </a:r>
            <a:r>
              <a:rPr lang="ru-RU" sz="1600" dirty="0" smtClean="0">
                <a:solidFill>
                  <a:srgbClr val="FF0000"/>
                </a:solidFill>
              </a:rPr>
              <a:t>Венера </a:t>
            </a:r>
            <a:r>
              <a:rPr lang="ru-RU" sz="1600" dirty="0">
                <a:solidFill>
                  <a:srgbClr val="FF0000"/>
                </a:solidFill>
              </a:rPr>
              <a:t>– </a:t>
            </a:r>
          </a:p>
          <a:p>
            <a:pPr lvl="0"/>
            <a:r>
              <a:rPr lang="ru-RU" sz="1600" dirty="0"/>
              <a:t>Медвежья ягода - …. (в Ю-В Азии, на о-ве </a:t>
            </a:r>
            <a:r>
              <a:rPr lang="ru-RU" sz="1600" dirty="0" err="1"/>
              <a:t>Лусон</a:t>
            </a:r>
            <a:r>
              <a:rPr lang="ru-RU" sz="1600" dirty="0"/>
              <a:t>)                                                 </a:t>
            </a:r>
            <a:r>
              <a:rPr lang="ru-RU" sz="1600" dirty="0" smtClean="0"/>
              <a:t>    </a:t>
            </a:r>
            <a:r>
              <a:rPr lang="ru-RU" sz="1600" dirty="0" smtClean="0">
                <a:solidFill>
                  <a:srgbClr val="FF0000"/>
                </a:solidFill>
              </a:rPr>
              <a:t>Малина </a:t>
            </a:r>
            <a:r>
              <a:rPr lang="ru-RU" sz="1600" dirty="0">
                <a:solidFill>
                  <a:srgbClr val="FF0000"/>
                </a:solidFill>
              </a:rPr>
              <a:t>– </a:t>
            </a:r>
          </a:p>
          <a:p>
            <a:pPr lvl="0"/>
            <a:r>
              <a:rPr lang="ru-RU" sz="1600" dirty="0"/>
              <a:t>Основное занятие детей и актеров - …( на реке Даугава, в Прибалтике)            </a:t>
            </a:r>
            <a:r>
              <a:rPr lang="ru-RU" sz="1600" dirty="0" smtClean="0">
                <a:solidFill>
                  <a:srgbClr val="FF0000"/>
                </a:solidFill>
              </a:rPr>
              <a:t>Игра </a:t>
            </a:r>
            <a:r>
              <a:rPr lang="ru-RU" sz="1600" dirty="0">
                <a:solidFill>
                  <a:srgbClr val="FF0000"/>
                </a:solidFill>
              </a:rPr>
              <a:t>– </a:t>
            </a:r>
          </a:p>
          <a:p>
            <a:pPr lvl="0"/>
            <a:r>
              <a:rPr lang="ru-RU" sz="1600" dirty="0"/>
              <a:t>Очень приличная леди на английский манер - …. (на р. </a:t>
            </a:r>
            <a:r>
              <a:rPr lang="ru-RU" sz="1600" dirty="0" err="1"/>
              <a:t>Джамма</a:t>
            </a:r>
            <a:r>
              <a:rPr lang="ru-RU" sz="1600" dirty="0"/>
              <a:t>, в Азии)          </a:t>
            </a:r>
            <a:r>
              <a:rPr lang="ru-RU" sz="1600" dirty="0" smtClean="0">
                <a:solidFill>
                  <a:srgbClr val="FF0000"/>
                </a:solidFill>
              </a:rPr>
              <a:t>Леди </a:t>
            </a:r>
            <a:r>
              <a:rPr lang="ru-RU" sz="1600" dirty="0">
                <a:solidFill>
                  <a:srgbClr val="FF0000"/>
                </a:solidFill>
              </a:rPr>
              <a:t>– </a:t>
            </a:r>
          </a:p>
          <a:p>
            <a:r>
              <a:rPr lang="ru-RU" sz="1600" dirty="0"/>
              <a:t>Главные шторки - .. (на р. Днепр, в Вост. Европе</a:t>
            </a:r>
            <a:r>
              <a:rPr lang="ru-RU" sz="1600"/>
              <a:t>)  </a:t>
            </a:r>
            <a:r>
              <a:rPr lang="ru-RU" sz="1600" smtClean="0"/>
              <a:t>                                                    </a:t>
            </a:r>
            <a:r>
              <a:rPr lang="ru-RU" sz="1600" smtClean="0">
                <a:solidFill>
                  <a:srgbClr val="FF0000"/>
                </a:solidFill>
              </a:rPr>
              <a:t>Веки –</a:t>
            </a:r>
          </a:p>
          <a:p>
            <a:r>
              <a:rPr lang="ru-RU" sz="1600" smtClean="0"/>
              <a:t>Бывает </a:t>
            </a:r>
            <a:r>
              <a:rPr lang="ru-RU" sz="1600" dirty="0"/>
              <a:t>красная, черная, кабачковая, баклажанная - ..(на р. Нил, С-В Африки) </a:t>
            </a:r>
            <a:r>
              <a:rPr lang="ru-RU" sz="1600" dirty="0" smtClean="0">
                <a:solidFill>
                  <a:srgbClr val="FF0000"/>
                </a:solidFill>
              </a:rPr>
              <a:t>Икра –  </a:t>
            </a:r>
            <a:endParaRPr lang="ru-RU" sz="160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ru-RU" sz="1600" dirty="0"/>
              <a:t> </a:t>
            </a:r>
          </a:p>
          <a:p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2804860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Объясни…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340768"/>
            <a:ext cx="8229600" cy="4525963"/>
          </a:xfrm>
        </p:spPr>
        <p:txBody>
          <a:bodyPr>
            <a:normAutofit fontScale="32500" lnSpcReduction="20000"/>
          </a:bodyPr>
          <a:lstStyle/>
          <a:p>
            <a:pPr marL="0" indent="0" algn="ctr">
              <a:buNone/>
            </a:pPr>
            <a:r>
              <a:rPr lang="ru-RU" i="1" dirty="0" smtClean="0"/>
              <a:t>       </a:t>
            </a:r>
            <a:r>
              <a:rPr lang="ru-RU" sz="4800" i="1" dirty="0"/>
              <a:t> </a:t>
            </a:r>
            <a:r>
              <a:rPr lang="ru-RU" sz="4800" dirty="0" smtClean="0"/>
              <a:t>В </a:t>
            </a:r>
            <a:r>
              <a:rPr lang="ru-RU" sz="4800" dirty="0"/>
              <a:t>Нью-Йорке больше ирландцев, чем в Дублине, больше евреев, чем в Тель-Авиве, </a:t>
            </a:r>
            <a:r>
              <a:rPr lang="ru-RU" sz="4800" dirty="0" smtClean="0"/>
              <a:t>есть </a:t>
            </a:r>
            <a:r>
              <a:rPr lang="ru-RU" sz="4800" dirty="0"/>
              <a:t>своя «Малая Италия», свой «</a:t>
            </a:r>
            <a:r>
              <a:rPr lang="ru-RU" sz="4800" dirty="0" err="1"/>
              <a:t>Чайна-Таун</a:t>
            </a:r>
            <a:r>
              <a:rPr lang="ru-RU" sz="4800" dirty="0" smtClean="0"/>
              <a:t>».   </a:t>
            </a:r>
            <a:r>
              <a:rPr lang="ru-RU" sz="4800" dirty="0"/>
              <a:t>Чем вы </a:t>
            </a:r>
            <a:r>
              <a:rPr lang="ru-RU" sz="4800" dirty="0" smtClean="0"/>
              <a:t>  объясните </a:t>
            </a:r>
            <a:r>
              <a:rPr lang="ru-RU" sz="4800" dirty="0"/>
              <a:t>современную многонациональную структур США? </a:t>
            </a:r>
          </a:p>
          <a:p>
            <a:pPr algn="ctr"/>
            <a:endParaRPr lang="ru-RU" sz="4800" dirty="0"/>
          </a:p>
          <a:p>
            <a:pPr marL="0" lvl="0" indent="0" algn="ctr">
              <a:buNone/>
            </a:pPr>
            <a:r>
              <a:rPr lang="ru-RU" sz="4800" dirty="0" smtClean="0"/>
              <a:t>В </a:t>
            </a:r>
            <a:r>
              <a:rPr lang="ru-RU" sz="4800" dirty="0"/>
              <a:t>чем различие половозрастных пирамид 1 и 2-го типа воспроизводства? (по рис</a:t>
            </a:r>
            <a:r>
              <a:rPr lang="ru-RU" sz="4800" dirty="0" smtClean="0"/>
              <a:t>.)</a:t>
            </a:r>
          </a:p>
          <a:p>
            <a:pPr marL="0" lvl="0" indent="0" algn="ctr">
              <a:buNone/>
            </a:pPr>
            <a:endParaRPr lang="ru-RU" sz="4800" dirty="0"/>
          </a:p>
          <a:p>
            <a:pPr marL="0" lvl="0" indent="0" algn="ctr">
              <a:buNone/>
            </a:pPr>
            <a:r>
              <a:rPr lang="ru-RU" sz="4800" dirty="0" smtClean="0"/>
              <a:t>Люди </a:t>
            </a:r>
            <a:r>
              <a:rPr lang="ru-RU" sz="4800" dirty="0"/>
              <a:t>в этих населенных пунктах живут очень уединенно. Связь с внешним миром осуществляется преимущественно с помощью телефона и радио. О какой форме расселения идет речь? В каких странах она распространена? </a:t>
            </a:r>
          </a:p>
          <a:p>
            <a:pPr marL="0" indent="0" algn="ctr">
              <a:buNone/>
            </a:pPr>
            <a:r>
              <a:rPr lang="ru-RU" sz="4800" dirty="0" smtClean="0"/>
              <a:t> </a:t>
            </a:r>
          </a:p>
          <a:p>
            <a:pPr marL="0" indent="0" algn="ctr">
              <a:buNone/>
            </a:pPr>
            <a:r>
              <a:rPr lang="ru-RU" sz="4800" dirty="0" smtClean="0"/>
              <a:t>Влияет </a:t>
            </a:r>
            <a:r>
              <a:rPr lang="ru-RU" sz="4800" dirty="0"/>
              <a:t>ли религия на тип воспроизводства? Ответ обоснуйте. </a:t>
            </a:r>
          </a:p>
          <a:p>
            <a:pPr algn="ctr"/>
            <a:endParaRPr lang="ru-RU" sz="4800" dirty="0"/>
          </a:p>
          <a:p>
            <a:pPr marL="0" lvl="0" indent="0" algn="ctr">
              <a:buNone/>
            </a:pPr>
            <a:r>
              <a:rPr lang="ru-RU" sz="4800" dirty="0"/>
              <a:t> Древнегреческий математик и философ Пифагор, рассматривавший человеческую жизнь в аспекте времен года, предлагал различать в ней четыре сезона: весну (детство), лето (молодость), осень (зрелость), зиму (старость). </a:t>
            </a:r>
            <a:endParaRPr lang="ru-RU" sz="4800" dirty="0" smtClean="0"/>
          </a:p>
          <a:p>
            <a:pPr marL="0" lvl="0" indent="0" algn="ctr">
              <a:buNone/>
            </a:pPr>
            <a:endParaRPr lang="ru-RU" sz="4800" dirty="0" smtClean="0"/>
          </a:p>
          <a:p>
            <a:pPr marL="0" lvl="0" indent="0" algn="ctr">
              <a:buNone/>
            </a:pPr>
            <a:endParaRPr lang="ru-RU" sz="4800" dirty="0" smtClean="0"/>
          </a:p>
          <a:p>
            <a:pPr marL="0" lvl="0" indent="0" algn="ctr">
              <a:buNone/>
            </a:pPr>
            <a:r>
              <a:rPr lang="ru-RU" sz="4800" dirty="0" smtClean="0"/>
              <a:t>В </a:t>
            </a:r>
            <a:r>
              <a:rPr lang="ru-RU" sz="4800" dirty="0"/>
              <a:t>какой стране на португальском говорят в 14 раз больше людей, чем в Португалии? </a:t>
            </a:r>
          </a:p>
        </p:txBody>
      </p:sp>
    </p:spTree>
    <p:extLst>
      <p:ext uri="{BB962C8B-B14F-4D97-AF65-F5344CB8AC3E}">
        <p14:creationId xmlns:p14="http://schemas.microsoft.com/office/powerpoint/2010/main" val="4121486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Объясни…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0" lvl="0" indent="0" algn="ctr">
              <a:buNone/>
            </a:pPr>
            <a:r>
              <a:rPr lang="ru-RU" dirty="0"/>
              <a:t>Что влияет (факторы) на воспроизводство населения?</a:t>
            </a:r>
          </a:p>
          <a:p>
            <a:pPr marL="0" lvl="0" indent="0" algn="ctr">
              <a:buNone/>
            </a:pPr>
            <a:endParaRPr lang="ru-RU" dirty="0"/>
          </a:p>
          <a:p>
            <a:pPr marL="0" lvl="0" indent="0" algn="ctr">
              <a:buNone/>
            </a:pPr>
            <a:endParaRPr lang="ru-RU" dirty="0"/>
          </a:p>
          <a:p>
            <a:pPr marL="0" lvl="0" indent="0" algn="ctr">
              <a:buNone/>
            </a:pPr>
            <a:r>
              <a:rPr lang="ru-RU" dirty="0"/>
              <a:t>Какие критерии лежат в основе разделения человечества на государства? Какие государства по преобладающей нации существуют? </a:t>
            </a:r>
          </a:p>
          <a:p>
            <a:pPr marL="0" lvl="0" indent="0" algn="ctr">
              <a:buNone/>
            </a:pPr>
            <a:endParaRPr lang="ru-RU" dirty="0"/>
          </a:p>
          <a:p>
            <a:pPr marL="0" lvl="0" indent="0" algn="ctr">
              <a:buNone/>
            </a:pPr>
            <a:r>
              <a:rPr lang="ru-RU" dirty="0"/>
              <a:t>Какие крупные скопления населения существуют в современном мире? </a:t>
            </a:r>
          </a:p>
          <a:p>
            <a:pPr marL="0" indent="0" algn="ctr">
              <a:buNone/>
            </a:pPr>
            <a:endParaRPr lang="ru-RU" dirty="0"/>
          </a:p>
          <a:p>
            <a:pPr marL="0" lvl="0" indent="0" algn="ctr">
              <a:buNone/>
            </a:pPr>
            <a:r>
              <a:rPr lang="ru-RU" dirty="0"/>
              <a:t>Что такое </a:t>
            </a:r>
            <a:r>
              <a:rPr lang="ru-RU" dirty="0" err="1"/>
              <a:t>субурбанизация</a:t>
            </a:r>
            <a:r>
              <a:rPr lang="ru-RU" dirty="0"/>
              <a:t>? какой вид внутренних миграций характерен для этого процесса? Как связаны между собой </a:t>
            </a:r>
            <a:r>
              <a:rPr lang="ru-RU" dirty="0" err="1"/>
              <a:t>субурбанизация</a:t>
            </a:r>
            <a:r>
              <a:rPr lang="ru-RU" dirty="0"/>
              <a:t> и развитие агломераций?</a:t>
            </a:r>
          </a:p>
          <a:p>
            <a:pPr marL="0" indent="0" algn="ctr">
              <a:buNone/>
            </a:pPr>
            <a:endParaRPr lang="ru-RU" dirty="0"/>
          </a:p>
          <a:p>
            <a:pPr marL="0" lvl="0" indent="0" algn="ctr">
              <a:buNone/>
            </a:pPr>
            <a:r>
              <a:rPr lang="ru-RU" dirty="0"/>
              <a:t>Чем характеризуется понятие «качество населения»?</a:t>
            </a:r>
          </a:p>
          <a:p>
            <a:pPr marL="0" lvl="0" indent="0" algn="ctr">
              <a:buNone/>
            </a:pPr>
            <a:endParaRPr lang="ru-RU" dirty="0"/>
          </a:p>
          <a:p>
            <a:pPr marL="0" lvl="0" indent="0" algn="ctr">
              <a:buNone/>
            </a:pPr>
            <a:r>
              <a:rPr lang="ru-RU" dirty="0"/>
              <a:t>Какова была причина «белой  эмиграции» в России? </a:t>
            </a:r>
          </a:p>
        </p:txBody>
      </p:sp>
    </p:spTree>
    <p:extLst>
      <p:ext uri="{BB962C8B-B14F-4D97-AF65-F5344CB8AC3E}">
        <p14:creationId xmlns:p14="http://schemas.microsoft.com/office/powerpoint/2010/main" val="856991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</TotalTime>
  <Words>1163</Words>
  <Application>Microsoft Office PowerPoint</Application>
  <PresentationFormat>Экран (4:3)</PresentationFormat>
  <Paragraphs>209</Paragraphs>
  <Slides>15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Обобщающий урок по теме «География населения мира». 10 класс. </vt:lpstr>
      <vt:lpstr>Что обозначают эти цифры. </vt:lpstr>
      <vt:lpstr>Что такое? Кто такой?</vt:lpstr>
      <vt:lpstr>Назови страну…</vt:lpstr>
      <vt:lpstr>В дебрях коварных вопросов…</vt:lpstr>
      <vt:lpstr>В дебрях коварных вопросов…</vt:lpstr>
      <vt:lpstr>Столицы - анаграммы</vt:lpstr>
      <vt:lpstr>Объясни…</vt:lpstr>
      <vt:lpstr>Объясни…</vt:lpstr>
      <vt:lpstr>Веришь – не веришь…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Обобщающий урок по теме «География населения мира». 10 класс. Учитель Фогт Н.П.</dc:title>
  <dc:creator>ФОГТ</dc:creator>
  <cp:lastModifiedBy>Admin</cp:lastModifiedBy>
  <cp:revision>35</cp:revision>
  <dcterms:created xsi:type="dcterms:W3CDTF">2014-02-08T11:50:30Z</dcterms:created>
  <dcterms:modified xsi:type="dcterms:W3CDTF">2014-02-18T12:02:59Z</dcterms:modified>
</cp:coreProperties>
</file>