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9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63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4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5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57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1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34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20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90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29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7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0C8BD-5990-4ABA-8BDE-A5F9B06FBB1E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7C6CB-51D2-4BED-9BCE-7DB4DD3EB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58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2377" y="21935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Обобщающий урок по теме "География населения мира"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18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Расставить страны – рекордсмены по численности населения в порядке убывания: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6618" y="2599508"/>
            <a:ext cx="10058400" cy="393192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Япония, Бразилия, Бангладеш, Китай, Пакистан, Индия, Нигерия, Россия, Индонезия, США.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72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829" y="1335874"/>
            <a:ext cx="11338560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Определите, какая из приведенных ниже формул воспроизводства населения относится к странам второго типа воспроизводства, а какая – к странам первого типа воспроизводства.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15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/>
              <a:t>15 – 9 = 6;     40 – 14 = 26;     11 – 11 = 0;     13 – 13,5 = -0,5;     25 – 7 = 18;     19 – 8 = 11;     24 – 8 = 16.</a:t>
            </a:r>
          </a:p>
        </p:txBody>
      </p:sp>
    </p:spTree>
    <p:extLst>
      <p:ext uri="{BB962C8B-B14F-4D97-AF65-F5344CB8AC3E}">
        <p14:creationId xmlns:p14="http://schemas.microsoft.com/office/powerpoint/2010/main" val="6690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160" y="0"/>
            <a:ext cx="10058400" cy="1371600"/>
          </a:xfrm>
        </p:spPr>
        <p:txBody>
          <a:bodyPr>
            <a:normAutofit/>
          </a:bodyPr>
          <a:lstStyle/>
          <a:p>
            <a:r>
              <a:rPr lang="ru-RU" b="1" dirty="0"/>
              <a:t>Состав (структура) населения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257" y="2132149"/>
            <a:ext cx="11117943" cy="3931920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1. Назовите </a:t>
            </a:r>
            <a:r>
              <a:rPr lang="ru-RU" sz="3600" dirty="0"/>
              <a:t>страны а) с преобладанием мужского населения; б) с преобладанием женского населения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2. Назовите </a:t>
            </a:r>
            <a:r>
              <a:rPr lang="ru-RU" sz="3600" dirty="0"/>
              <a:t>а) однонациональные; б) двунациональные; в) многонациональные страны.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9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109" y="302959"/>
            <a:ext cx="10058400" cy="1371600"/>
          </a:xfrm>
        </p:spPr>
        <p:txBody>
          <a:bodyPr/>
          <a:lstStyle/>
          <a:p>
            <a:r>
              <a:rPr lang="ru-RU" b="1" dirty="0"/>
              <a:t>Религии мира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571" y="1480457"/>
            <a:ext cx="11132457" cy="4978400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200" dirty="0" smtClean="0"/>
              <a:t>Что </a:t>
            </a:r>
            <a:r>
              <a:rPr lang="ru-RU" sz="3200" dirty="0"/>
              <a:t>такое мировая религия? Назовите а) мировые религии б) национальные религии</a:t>
            </a:r>
            <a:r>
              <a:rPr lang="ru-RU" sz="3200" dirty="0" smtClean="0"/>
              <a:t>.</a:t>
            </a:r>
            <a:endParaRPr lang="ru-RU" sz="3200" dirty="0"/>
          </a:p>
          <a:p>
            <a:pPr marL="342900" indent="-342900">
              <a:buFont typeface="Garamond" pitchFamily="18" charset="0"/>
              <a:buAutoNum type="arabicPeriod"/>
            </a:pPr>
            <a:r>
              <a:rPr lang="ru-RU" sz="3200" dirty="0" smtClean="0"/>
              <a:t>Выпишите </a:t>
            </a:r>
            <a:r>
              <a:rPr lang="ru-RU" sz="3200" dirty="0"/>
              <a:t>названия четырех стран из представленного списка, подавляющая часть населения которых исповедуют ислам: Пакистан, Конго, Марокко, Эквадор, </a:t>
            </a:r>
            <a:r>
              <a:rPr lang="ru-RU" sz="3200" dirty="0" err="1"/>
              <a:t>Филлипины</a:t>
            </a:r>
            <a:r>
              <a:rPr lang="ru-RU" sz="3200" dirty="0"/>
              <a:t>, Бутан, Лесото, Бангладеш, Сомали, Таиланд</a:t>
            </a:r>
            <a:r>
              <a:rPr lang="ru-RU" sz="3200" dirty="0" smtClean="0"/>
              <a:t>.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ru-RU" sz="3200" dirty="0" smtClean="0"/>
              <a:t>Разбейте </a:t>
            </a:r>
            <a:r>
              <a:rPr lang="ru-RU" sz="3200" dirty="0"/>
              <a:t>перечисленные страны на группы по преобладающей религии: Алжир, Бангладеш, Болгария, Грузия, Турция, Испания,  Коста-Рика, Монголия, Мьянма, Польша, Норвегия, Эстония, Япония.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33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Размещение и миграции населения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891" y="1959429"/>
            <a:ext cx="11273245" cy="4075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1. Что называют миграцией?</a:t>
            </a:r>
          </a:p>
          <a:p>
            <a:pPr marL="0" indent="0">
              <a:buNone/>
            </a:pPr>
            <a:r>
              <a:rPr lang="ru-RU" sz="3600" dirty="0"/>
              <a:t>2. В чем причина неравномерности размещения населения по территории планеты?</a:t>
            </a:r>
          </a:p>
          <a:p>
            <a:pPr marL="0" indent="0">
              <a:buNone/>
            </a:pPr>
            <a:r>
              <a:rPr lang="ru-RU" sz="3600" dirty="0" smtClean="0"/>
              <a:t>3. </a:t>
            </a:r>
            <a:r>
              <a:rPr lang="ru-RU" sz="3600" dirty="0"/>
              <a:t>Перечислите виды миграций.</a:t>
            </a:r>
          </a:p>
          <a:p>
            <a:pPr marL="0" indent="0">
              <a:buNone/>
            </a:pPr>
            <a:r>
              <a:rPr lang="ru-RU" sz="3600" dirty="0" smtClean="0"/>
              <a:t>4. </a:t>
            </a:r>
            <a:r>
              <a:rPr lang="ru-RU" sz="3600" dirty="0"/>
              <a:t>Что такое «утечка умов»? Относится ли к «утечке умов» миграция спортсменов</a:t>
            </a:r>
            <a:r>
              <a:rPr lang="ru-RU" sz="3600" dirty="0" smtClean="0"/>
              <a:t>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82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594" y="120080"/>
            <a:ext cx="10058400" cy="1371600"/>
          </a:xfrm>
        </p:spPr>
        <p:txBody>
          <a:bodyPr>
            <a:normAutofit/>
          </a:bodyPr>
          <a:lstStyle/>
          <a:p>
            <a:r>
              <a:rPr lang="ru-RU" b="1" dirty="0"/>
              <a:t>Городское и сельское население.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863" y="2181497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1. Дайте определение урбанизации.</a:t>
            </a:r>
          </a:p>
          <a:p>
            <a:pPr marL="0" indent="0">
              <a:buNone/>
            </a:pPr>
            <a:r>
              <a:rPr lang="ru-RU" sz="4000" dirty="0"/>
              <a:t>2. Что такое ложная урбанизация?</a:t>
            </a:r>
          </a:p>
          <a:p>
            <a:pPr marL="0" indent="0">
              <a:buNone/>
            </a:pPr>
            <a:r>
              <a:rPr lang="ru-RU" sz="4000" dirty="0"/>
              <a:t>3. Дайте определение агломерация</a:t>
            </a:r>
          </a:p>
          <a:p>
            <a:pPr marL="0" indent="0">
              <a:buNone/>
            </a:pPr>
            <a:r>
              <a:rPr lang="ru-RU" sz="4000" dirty="0" smtClean="0"/>
              <a:t>4. </a:t>
            </a:r>
            <a:r>
              <a:rPr lang="ru-RU" sz="4000" dirty="0"/>
              <a:t>Дайте определение </a:t>
            </a:r>
            <a:r>
              <a:rPr lang="ru-RU" sz="4000" dirty="0" err="1"/>
              <a:t>субурбанизации</a:t>
            </a:r>
            <a:r>
              <a:rPr lang="ru-RU" sz="40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07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406" y="133143"/>
            <a:ext cx="10058400" cy="1371600"/>
          </a:xfrm>
        </p:spPr>
        <p:txBody>
          <a:bodyPr/>
          <a:lstStyle/>
          <a:p>
            <a:r>
              <a:rPr lang="ru-RU" b="1" dirty="0"/>
              <a:t>Заглянем в кухню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406" y="1199943"/>
            <a:ext cx="11395165" cy="4530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В какой стране традиционное блюдо – макароны, изготовленные из пшеничной муки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r>
              <a:rPr lang="ru-RU" sz="2800" b="1" dirty="0"/>
              <a:t>(</a:t>
            </a:r>
            <a:r>
              <a:rPr lang="ru-RU" sz="2800" b="1" i="1" dirty="0"/>
              <a:t>Италия</a:t>
            </a:r>
            <a:r>
              <a:rPr lang="ru-RU" sz="2800" b="1" dirty="0"/>
              <a:t>)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Кухня славится колбасами и сосисками </a:t>
            </a:r>
          </a:p>
          <a:p>
            <a:pPr marL="0" indent="0" algn="ctr">
              <a:buNone/>
            </a:pPr>
            <a:r>
              <a:rPr lang="ru-RU" sz="2800" b="1" dirty="0"/>
              <a:t>(</a:t>
            </a:r>
            <a:r>
              <a:rPr lang="ru-RU" sz="2800" b="1" i="1" dirty="0"/>
              <a:t>Германия</a:t>
            </a:r>
            <a:r>
              <a:rPr lang="ru-RU" sz="2800" b="1" dirty="0" smtClean="0"/>
              <a:t>)</a:t>
            </a:r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Мясо коровы большинство населения в пищу не </a:t>
            </a:r>
            <a:r>
              <a:rPr lang="ru-RU" dirty="0" smtClean="0"/>
              <a:t>употребляет</a:t>
            </a:r>
          </a:p>
          <a:p>
            <a:pPr marL="0" indent="0" algn="ctr">
              <a:buNone/>
            </a:pPr>
            <a:r>
              <a:rPr lang="ru-RU" sz="2000" dirty="0"/>
              <a:t> </a:t>
            </a:r>
            <a:r>
              <a:rPr lang="ru-RU" sz="2800" b="1" dirty="0"/>
              <a:t>(</a:t>
            </a:r>
            <a:r>
              <a:rPr lang="ru-RU" sz="2800" b="1" i="1" dirty="0"/>
              <a:t>Индия</a:t>
            </a:r>
            <a:r>
              <a:rPr lang="ru-RU" sz="2800" b="1" dirty="0" smtClean="0"/>
              <a:t>)</a:t>
            </a:r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dirty="0" smtClean="0"/>
              <a:t>Рис, </a:t>
            </a:r>
            <a:r>
              <a:rPr lang="ru-RU" dirty="0"/>
              <a:t>рыба и всевозможные продукты моря, охотнее всего поедаемые в сыром виде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sz="2800" b="1" dirty="0"/>
              <a:t>(</a:t>
            </a:r>
            <a:r>
              <a:rPr lang="ru-RU" sz="2800" b="1" i="1" dirty="0"/>
              <a:t>Япония</a:t>
            </a:r>
            <a:r>
              <a:rPr lang="ru-RU" sz="2800" b="1" dirty="0"/>
              <a:t>) 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4184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977" y="302960"/>
            <a:ext cx="10058400" cy="1371600"/>
          </a:xfrm>
        </p:spPr>
        <p:txBody>
          <a:bodyPr/>
          <a:lstStyle/>
          <a:p>
            <a:r>
              <a:rPr lang="ru-RU" b="1" dirty="0"/>
              <a:t>Заглянем в жилище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4766" y="1674559"/>
            <a:ext cx="11038114" cy="4530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Войлочная юрта. Ее дверь всегда обращена к югу, к солнцу. </a:t>
            </a:r>
            <a:endParaRPr lang="ru-RU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 algn="ctr">
              <a:buNone/>
            </a:pPr>
            <a:r>
              <a:rPr lang="ru-RU" sz="2800" b="1" dirty="0"/>
              <a:t>(</a:t>
            </a:r>
            <a:r>
              <a:rPr lang="ru-RU" sz="2800" b="1" i="1" dirty="0"/>
              <a:t>Монголия</a:t>
            </a:r>
            <a:r>
              <a:rPr lang="ru-RU" sz="2800" b="1" dirty="0"/>
              <a:t>)</a:t>
            </a:r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В домах нет внутренних постоянных перегородок, их стены можно свободно раздвигать. </a:t>
            </a:r>
            <a:br>
              <a:rPr lang="ru-RU" dirty="0"/>
            </a:br>
            <a:r>
              <a:rPr lang="ru-RU" dirty="0"/>
              <a:t>Полы покрыты циновками из прессованной рисовой соломы. Днем на них сидят, </a:t>
            </a:r>
            <a:r>
              <a:rPr lang="ru-RU" dirty="0" smtClean="0"/>
              <a:t>обедают</a:t>
            </a:r>
            <a:r>
              <a:rPr lang="ru-RU" dirty="0"/>
              <a:t>, а на ночь на них стелют постель. Мебели мало. </a:t>
            </a:r>
            <a:endParaRPr lang="ru-RU" dirty="0" smtClean="0"/>
          </a:p>
          <a:p>
            <a:pPr marL="0" indent="0">
              <a:buNone/>
            </a:pPr>
            <a:endParaRPr lang="ru-RU" sz="2000" dirty="0"/>
          </a:p>
          <a:p>
            <a:pPr marL="0" indent="0" algn="ctr">
              <a:buNone/>
            </a:pPr>
            <a:r>
              <a:rPr lang="ru-RU" sz="2800" b="1" dirty="0"/>
              <a:t>(</a:t>
            </a:r>
            <a:r>
              <a:rPr lang="ru-RU" sz="2800" b="1" i="1" dirty="0"/>
              <a:t>Япония</a:t>
            </a:r>
            <a:r>
              <a:rPr lang="ru-RU" sz="2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504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" t="5335" r="6708" b="10062"/>
          <a:stretch/>
        </p:blipFill>
        <p:spPr>
          <a:xfrm>
            <a:off x="0" y="1097280"/>
            <a:ext cx="7154959" cy="4937760"/>
          </a:xfrm>
        </p:spPr>
      </p:pic>
      <p:sp>
        <p:nvSpPr>
          <p:cNvPr id="5" name="TextBox 4"/>
          <p:cNvSpPr txBox="1"/>
          <p:nvPr/>
        </p:nvSpPr>
        <p:spPr>
          <a:xfrm>
            <a:off x="7154959" y="522514"/>
            <a:ext cx="488899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1. В </a:t>
            </a:r>
            <a:r>
              <a:rPr lang="ru-RU" sz="2000" dirty="0"/>
              <a:t>каком государстве наблюдается наибольшая плотность населения, исклю­чая страны-карлики?</a:t>
            </a:r>
          </a:p>
          <a:p>
            <a:pPr lvl="0"/>
            <a:r>
              <a:rPr lang="ru-RU" sz="2000" dirty="0" smtClean="0"/>
              <a:t>2. Один </a:t>
            </a:r>
            <a:r>
              <a:rPr lang="ru-RU" sz="2000" dirty="0"/>
              <a:t>из элементов воспроизводства населения.</a:t>
            </a:r>
          </a:p>
          <a:p>
            <a:r>
              <a:rPr lang="ru-RU" sz="2000" dirty="0"/>
              <a:t>3. Как называют перемещения людей через границы, связанные с переменой места жительства?</a:t>
            </a:r>
          </a:p>
          <a:p>
            <a:pPr lvl="0"/>
            <a:r>
              <a:rPr lang="ru-RU" sz="2000" dirty="0" smtClean="0"/>
              <a:t>4. Единица </a:t>
            </a:r>
            <a:r>
              <a:rPr lang="ru-RU" sz="2000" dirty="0"/>
              <a:t>измерения естественного прироста, рождаемости и ... солености воды.</a:t>
            </a:r>
          </a:p>
          <a:p>
            <a:pPr lvl="0"/>
            <a:r>
              <a:rPr lang="ru-RU" sz="2000" dirty="0" smtClean="0"/>
              <a:t>5. Скопление </a:t>
            </a:r>
            <a:r>
              <a:rPr lang="ru-RU" sz="2000" dirty="0"/>
              <a:t>городов, их слияние.</a:t>
            </a:r>
          </a:p>
          <a:p>
            <a:pPr lvl="0"/>
            <a:r>
              <a:rPr lang="ru-RU" sz="2000" dirty="0" smtClean="0"/>
              <a:t>6. Процесс </a:t>
            </a:r>
            <a:r>
              <a:rPr lang="ru-RU" sz="2000" dirty="0"/>
              <a:t>роста городов и увеличения числа горожан.</a:t>
            </a:r>
          </a:p>
          <a:p>
            <a:pPr lvl="0"/>
            <a:r>
              <a:rPr lang="ru-RU" sz="2000" dirty="0" smtClean="0"/>
              <a:t>7. Священный </a:t>
            </a:r>
            <a:r>
              <a:rPr lang="ru-RU" sz="2000" dirty="0"/>
              <a:t>город, центр возникно­вения ислама.</a:t>
            </a:r>
          </a:p>
          <a:p>
            <a:pPr lvl="0"/>
            <a:r>
              <a:rPr lang="ru-RU" sz="2000" dirty="0" smtClean="0"/>
              <a:t>8. Национальная </a:t>
            </a:r>
            <a:r>
              <a:rPr lang="ru-RU" sz="2000" dirty="0"/>
              <a:t>религия китайцев.</a:t>
            </a:r>
          </a:p>
          <a:p>
            <a:r>
              <a:rPr lang="ru-RU" sz="2000" dirty="0" smtClean="0"/>
              <a:t>9</a:t>
            </a:r>
            <a:r>
              <a:rPr lang="ru-RU" sz="2000" dirty="0"/>
              <a:t>. Государство-лидер по числу </a:t>
            </a:r>
            <a:r>
              <a:rPr lang="ru-RU" sz="2000" dirty="0" smtClean="0"/>
              <a:t>жителей.</a:t>
            </a:r>
          </a:p>
          <a:p>
            <a:r>
              <a:rPr lang="ru-RU" sz="2000" dirty="0" smtClean="0"/>
              <a:t>10</a:t>
            </a:r>
            <a:r>
              <a:rPr lang="ru-RU" sz="2000" dirty="0"/>
              <a:t>. Один из типов этнических общнос­тей.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14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222" y="185393"/>
            <a:ext cx="10058400" cy="1371600"/>
          </a:xfrm>
        </p:spPr>
        <p:txBody>
          <a:bodyPr/>
          <a:lstStyle/>
          <a:p>
            <a:r>
              <a:rPr lang="ru-RU" b="1" dirty="0" smtClean="0"/>
              <a:t>Ответь на вопрос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823" y="1420675"/>
            <a:ext cx="11325497" cy="514994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dirty="0"/>
              <a:t>Древнегреческий математик и философ Пифагор предлагал различать в жизни человека 4 периода: весна (детство), лето (молодость), осень (зрелость), зима (старость). Руководствуясь какими критериями, можно отнести население страны к тому или иному времени года? </a:t>
            </a:r>
            <a:endParaRPr lang="ru-RU" sz="2400" dirty="0" smtClean="0"/>
          </a:p>
          <a:p>
            <a:pPr marL="0" lvl="0" indent="0">
              <a:buNone/>
            </a:pPr>
            <a:endParaRPr lang="ru-RU" sz="2400" dirty="0"/>
          </a:p>
          <a:p>
            <a:pPr marL="0" lvl="0" indent="0" algn="ctr">
              <a:buNone/>
            </a:pPr>
            <a:r>
              <a:rPr lang="ru-RU" sz="2400" b="1" dirty="0" smtClean="0"/>
              <a:t>(</a:t>
            </a:r>
            <a:r>
              <a:rPr lang="ru-RU" sz="2400" b="1" dirty="0"/>
              <a:t>Эти критерии – рождаемость, смертность, Естественный прирост).</a:t>
            </a:r>
          </a:p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В </a:t>
            </a:r>
            <a:r>
              <a:rPr lang="ru-RU" sz="2400" dirty="0"/>
              <a:t>Нью-Йорке больше ирландцев, чем в Дублине, больше евреев, чем в Тель-Авиве, есть своя «Малая Италия», свой «</a:t>
            </a:r>
            <a:r>
              <a:rPr lang="ru-RU" sz="2400" dirty="0" err="1"/>
              <a:t>Чайна-Таун</a:t>
            </a:r>
            <a:r>
              <a:rPr lang="ru-RU" sz="2400" dirty="0"/>
              <a:t>». Чем вы объясните современную многонациональную структуру США? </a:t>
            </a:r>
            <a:endParaRPr lang="ru-RU" sz="2400" dirty="0" smtClean="0"/>
          </a:p>
          <a:p>
            <a:pPr lvl="0"/>
            <a:endParaRPr lang="ru-RU" sz="2400" dirty="0"/>
          </a:p>
          <a:p>
            <a:pPr marL="0" lvl="0" indent="0" algn="ctr">
              <a:buNone/>
            </a:pPr>
            <a:r>
              <a:rPr lang="ru-RU" sz="2400" b="1" dirty="0" smtClean="0"/>
              <a:t>(</a:t>
            </a:r>
            <a:r>
              <a:rPr lang="ru-RU" sz="2400" b="1" dirty="0"/>
              <a:t>Потомки эмигрантов, искоренение местного населения – индейцев).</a:t>
            </a:r>
          </a:p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Влияет </a:t>
            </a:r>
            <a:r>
              <a:rPr lang="ru-RU" sz="2400" dirty="0"/>
              <a:t>ли религия на тип воспроизводства населения? Ответ обоснуйте.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02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Цели и задачи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933303"/>
            <a:ext cx="10058400" cy="39319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1</a:t>
            </a:r>
            <a:r>
              <a:rPr lang="ru-RU" sz="3200" dirty="0"/>
              <a:t>) </a:t>
            </a:r>
            <a:r>
              <a:rPr lang="ru-RU" sz="3200" b="1" u="sng" dirty="0"/>
              <a:t>Образовательная</a:t>
            </a:r>
            <a:r>
              <a:rPr lang="ru-RU" sz="3200" dirty="0"/>
              <a:t> – проверить знания и обобщить ключевые положения темы, знание основных терминов.</a:t>
            </a:r>
          </a:p>
          <a:p>
            <a:pPr marL="0" indent="0" algn="just">
              <a:buNone/>
            </a:pPr>
            <a:r>
              <a:rPr lang="ru-RU" sz="3200" dirty="0"/>
              <a:t>2) </a:t>
            </a:r>
            <a:r>
              <a:rPr lang="ru-RU" sz="3200" b="1" u="sng" dirty="0"/>
              <a:t>Развивающая</a:t>
            </a:r>
            <a:r>
              <a:rPr lang="ru-RU" sz="3200" dirty="0"/>
              <a:t> – развивать умения работать с картами, диаграммами, картосхемами; активизировать познавательную деятельность учащихся, развивать интерес к предмету.</a:t>
            </a:r>
          </a:p>
          <a:p>
            <a:pPr marL="0" indent="0" algn="just">
              <a:buNone/>
            </a:pPr>
            <a:r>
              <a:rPr lang="ru-RU" sz="3200" dirty="0"/>
              <a:t>3) </a:t>
            </a:r>
            <a:r>
              <a:rPr lang="ru-RU" sz="3200" b="1" u="sng" dirty="0"/>
              <a:t>Воспитательная</a:t>
            </a:r>
            <a:r>
              <a:rPr lang="ru-RU" sz="3200" dirty="0"/>
              <a:t> – формирование ответственности, самостоятельности, умения работать в группе.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78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411" y="381337"/>
            <a:ext cx="10058400" cy="1371600"/>
          </a:xfrm>
        </p:spPr>
        <p:txBody>
          <a:bodyPr>
            <a:normAutofit/>
          </a:bodyPr>
          <a:lstStyle/>
          <a:p>
            <a:r>
              <a:rPr lang="ru-RU" b="1" dirty="0"/>
              <a:t>Узнать страну по </a:t>
            </a:r>
            <a:r>
              <a:rPr lang="ru-RU" b="1" dirty="0" smtClean="0"/>
              <a:t>описанию</a:t>
            </a:r>
            <a:br>
              <a:rPr lang="ru-RU" b="1" dirty="0" smtClean="0"/>
            </a:br>
            <a:r>
              <a:rPr lang="ru-RU" i="1" dirty="0"/>
              <a:t>Первая </a:t>
            </a:r>
            <a:r>
              <a:rPr lang="ru-RU" i="1" dirty="0" smtClean="0"/>
              <a:t>страна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137" y="1752937"/>
            <a:ext cx="10681063" cy="42821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1. В </a:t>
            </a:r>
            <a:r>
              <a:rPr lang="ru-RU" sz="2400" dirty="0"/>
              <a:t>древности считалась сказочной страной, славилась пряностями, богатством, </a:t>
            </a:r>
            <a:r>
              <a:rPr lang="ru-RU" sz="2400" dirty="0" smtClean="0"/>
              <a:t>чаем.</a:t>
            </a:r>
          </a:p>
          <a:p>
            <a:pPr marL="0" indent="0">
              <a:buNone/>
            </a:pPr>
            <a:r>
              <a:rPr lang="ru-RU" sz="2400" dirty="0" smtClean="0"/>
              <a:t>2</a:t>
            </a:r>
            <a:r>
              <a:rPr lang="ru-RU" sz="2400" dirty="0"/>
              <a:t>. В возрастной структуре населения высока доля детей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3</a:t>
            </a:r>
            <a:r>
              <a:rPr lang="ru-RU" sz="2400" dirty="0"/>
              <a:t>. Согласно национальной религии все общество делится на </a:t>
            </a:r>
            <a:r>
              <a:rPr lang="ru-RU" sz="2400" dirty="0" smtClean="0"/>
              <a:t>касты</a:t>
            </a:r>
          </a:p>
          <a:p>
            <a:pPr marL="0" indent="0">
              <a:buNone/>
            </a:pPr>
            <a:r>
              <a:rPr lang="ru-RU" sz="2400" dirty="0" smtClean="0"/>
              <a:t>4</a:t>
            </a:r>
            <a:r>
              <a:rPr lang="ru-RU" sz="2400" dirty="0"/>
              <a:t>. Занимает 2 место в мире по численности </a:t>
            </a:r>
            <a:r>
              <a:rPr lang="ru-RU" sz="2400" dirty="0" smtClean="0"/>
              <a:t>населения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5. Большинство населения исповедуют </a:t>
            </a:r>
            <a:r>
              <a:rPr lang="ru-RU" sz="2400" dirty="0" smtClean="0"/>
              <a:t>индуизм</a:t>
            </a:r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4000" b="1" dirty="0" smtClean="0"/>
              <a:t>(Индия</a:t>
            </a:r>
            <a:r>
              <a:rPr lang="ru-RU" sz="4000" b="1" dirty="0"/>
              <a:t>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24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720" y="172332"/>
            <a:ext cx="10058400" cy="1371600"/>
          </a:xfrm>
        </p:spPr>
        <p:txBody>
          <a:bodyPr/>
          <a:lstStyle/>
          <a:p>
            <a:r>
              <a:rPr lang="ru-RU" i="1" dirty="0"/>
              <a:t>Вторая </a:t>
            </a:r>
            <a:r>
              <a:rPr lang="ru-RU" i="1" dirty="0" smtClean="0"/>
              <a:t>страна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19" y="1449977"/>
            <a:ext cx="11447417" cy="480713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1. Славится </a:t>
            </a:r>
            <a:r>
              <a:rPr lang="ru-RU" sz="2400" dirty="0"/>
              <a:t>своими карнавалами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2</a:t>
            </a:r>
            <a:r>
              <a:rPr lang="ru-RU" sz="2400" dirty="0"/>
              <a:t>. Обладает пестрым расовым составом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3</a:t>
            </a:r>
            <a:r>
              <a:rPr lang="ru-RU" sz="2400" dirty="0"/>
              <a:t>. Занимает 5 место в мире по численности </a:t>
            </a:r>
            <a:r>
              <a:rPr lang="ru-RU" sz="2400" dirty="0" smtClean="0"/>
              <a:t>населения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4. Единственная крупная страна Латинской Америки, где государственным языком является португальский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5</a:t>
            </a:r>
            <a:r>
              <a:rPr lang="ru-RU" sz="2400" dirty="0"/>
              <a:t>. Родом из этого государства является самый знаменитый футболист – Пеле 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3600" b="1" dirty="0" smtClean="0"/>
              <a:t>(</a:t>
            </a:r>
            <a:r>
              <a:rPr lang="ru-RU" sz="3600" b="1" dirty="0"/>
              <a:t>Бразилия)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32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348" y="182880"/>
            <a:ext cx="10058400" cy="1371600"/>
          </a:xfrm>
        </p:spPr>
        <p:txBody>
          <a:bodyPr/>
          <a:lstStyle/>
          <a:p>
            <a:r>
              <a:rPr lang="ru-RU" b="1" dirty="0" smtClean="0"/>
              <a:t>«Веришь – не веришь»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760" y="1554480"/>
            <a:ext cx="10957560" cy="4781006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Урбанизация – это слияние городов </a:t>
            </a:r>
            <a:endParaRPr lang="ru-RU" sz="2400" dirty="0" smtClean="0">
              <a:effectLst/>
            </a:endParaRPr>
          </a:p>
          <a:p>
            <a:pPr lvl="0"/>
            <a:r>
              <a:rPr lang="ru-RU" sz="2400" dirty="0"/>
              <a:t>Буддизм распространен в Новой Зеландии </a:t>
            </a:r>
            <a:endParaRPr lang="ru-RU" sz="2400" dirty="0" smtClean="0">
              <a:effectLst/>
            </a:endParaRPr>
          </a:p>
          <a:p>
            <a:pPr lvl="0"/>
            <a:r>
              <a:rPr lang="ru-RU" sz="2400" dirty="0"/>
              <a:t>Высокий уровень рождаемости характерен для Кении.</a:t>
            </a:r>
            <a:endParaRPr lang="ru-RU" sz="2400" dirty="0" smtClean="0">
              <a:effectLst/>
            </a:endParaRPr>
          </a:p>
          <a:p>
            <a:pPr lvl="0"/>
            <a:r>
              <a:rPr lang="ru-RU" sz="2400" dirty="0"/>
              <a:t>70% населения проживает на 7% суши.  </a:t>
            </a:r>
            <a:endParaRPr lang="ru-RU" sz="2400" dirty="0" smtClean="0">
              <a:effectLst/>
            </a:endParaRPr>
          </a:p>
          <a:p>
            <a:pPr lvl="0"/>
            <a:r>
              <a:rPr lang="ru-RU" sz="2400" dirty="0"/>
              <a:t>Плотно заселены тропические пустыни, тайга, тундра.  </a:t>
            </a:r>
            <a:endParaRPr lang="ru-RU" sz="2400" dirty="0" smtClean="0">
              <a:effectLst/>
            </a:endParaRPr>
          </a:p>
          <a:p>
            <a:pPr lvl="0"/>
            <a:r>
              <a:rPr lang="ru-RU" sz="2400" dirty="0"/>
              <a:t>Турция, Пакистан, Индия – страны иммиграции. </a:t>
            </a:r>
            <a:endParaRPr lang="ru-RU" sz="2400" dirty="0" smtClean="0">
              <a:effectLst/>
            </a:endParaRPr>
          </a:p>
          <a:p>
            <a:pPr lvl="0"/>
            <a:r>
              <a:rPr lang="ru-RU" sz="2400" dirty="0"/>
              <a:t>90% прироста населения приходится на РС. </a:t>
            </a:r>
            <a:endParaRPr lang="ru-RU" sz="2400" dirty="0" smtClean="0">
              <a:effectLst/>
            </a:endParaRPr>
          </a:p>
          <a:p>
            <a:pPr lvl="0"/>
            <a:r>
              <a:rPr lang="ru-RU" sz="2400" dirty="0"/>
              <a:t>В начале 21 века в пятерку крупнейших агломераций будут входить агломерации таких городов как Токио, Мехико, Сан-Паулу.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5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193" y="640081"/>
            <a:ext cx="11009811" cy="5314814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/>
              <a:t>Деревенская форма расселения характерна для России, З. Европы.  </a:t>
            </a:r>
          </a:p>
          <a:p>
            <a:pPr lvl="0"/>
            <a:r>
              <a:rPr lang="ru-RU" sz="2800" dirty="0" smtClean="0"/>
              <a:t>Лучшими городами по качеству жизни признаны – Берн, Ванкувер, Вена, Цюрих.  </a:t>
            </a:r>
          </a:p>
          <a:p>
            <a:pPr lvl="0"/>
            <a:r>
              <a:rPr lang="ru-RU" sz="2800" dirty="0" smtClean="0"/>
              <a:t>Китайцы, хиндустанцы, американцы – крупнейшие народы мира.  </a:t>
            </a:r>
            <a:endParaRPr lang="ru-RU" sz="2800" dirty="0" smtClean="0">
              <a:effectLst/>
            </a:endParaRPr>
          </a:p>
          <a:p>
            <a:pPr lvl="0"/>
            <a:r>
              <a:rPr lang="ru-RU" sz="2800" dirty="0" smtClean="0"/>
              <a:t>В мире количество женщин превышает количество мужчин.</a:t>
            </a:r>
            <a:endParaRPr lang="ru-RU" sz="2800" dirty="0" smtClean="0">
              <a:effectLst/>
            </a:endParaRPr>
          </a:p>
          <a:p>
            <a:pPr lvl="0"/>
            <a:r>
              <a:rPr lang="ru-RU" sz="2800" dirty="0" smtClean="0"/>
              <a:t>Синтоизм – мировая религия.</a:t>
            </a:r>
            <a:endParaRPr lang="ru-RU" sz="2800" dirty="0" smtClean="0">
              <a:effectLst/>
            </a:endParaRPr>
          </a:p>
          <a:p>
            <a:pPr lvl="0"/>
            <a:r>
              <a:rPr lang="ru-RU" sz="2800" dirty="0" smtClean="0"/>
              <a:t> Более половины населения З. сосредоточена в 5- км полосе вдоль побережья.</a:t>
            </a:r>
            <a:endParaRPr lang="ru-RU" sz="2800" dirty="0" smtClean="0">
              <a:effectLst/>
            </a:endParaRPr>
          </a:p>
          <a:p>
            <a:pPr lvl="0"/>
            <a:r>
              <a:rPr lang="ru-RU" sz="2800" dirty="0" smtClean="0"/>
              <a:t>Второй тип воспроизводства характерен для ЭРС.</a:t>
            </a:r>
            <a:endParaRPr lang="ru-RU" sz="2800" dirty="0" smtClean="0">
              <a:effectLst/>
            </a:endParaRPr>
          </a:p>
          <a:p>
            <a:r>
              <a:rPr lang="ru-RU" sz="2800" dirty="0" smtClean="0"/>
              <a:t>Арабское население З. исповедует ислам.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5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" y="26126"/>
            <a:ext cx="10058400" cy="1371600"/>
          </a:xfrm>
        </p:spPr>
        <p:txBody>
          <a:bodyPr/>
          <a:lstStyle/>
          <a:p>
            <a:r>
              <a:rPr lang="ru-RU" b="1" dirty="0"/>
              <a:t>Ответь одним словом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846" y="1136470"/>
            <a:ext cx="11290663" cy="5264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Какой тип воспроизводства населения характерен для </a:t>
            </a:r>
            <a:r>
              <a:rPr lang="ru-RU" sz="2400" dirty="0" smtClean="0"/>
              <a:t>Алжира? </a:t>
            </a:r>
          </a:p>
          <a:p>
            <a:pPr marL="0" indent="0" algn="ctr">
              <a:buNone/>
            </a:pPr>
            <a:r>
              <a:rPr lang="ru-RU" sz="2400" b="1" dirty="0" smtClean="0"/>
              <a:t>(Первый)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400" dirty="0"/>
              <a:t>Какие из перечисленных народов относятся к индоевропейской языковой системе? Армяне, евреи, испанцы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b="1" dirty="0" smtClean="0"/>
              <a:t>(Армяне, испанцы)</a:t>
            </a:r>
          </a:p>
          <a:p>
            <a:pPr marL="0" indent="0">
              <a:buNone/>
            </a:pPr>
            <a:r>
              <a:rPr lang="ru-RU" sz="2400" dirty="0"/>
              <a:t>Какая из стран имеет наибольшую рождаемость? Саудовская Аравия или Испания</a:t>
            </a:r>
            <a:r>
              <a:rPr lang="ru-RU" sz="2400" dirty="0" smtClean="0"/>
              <a:t>.</a:t>
            </a:r>
          </a:p>
          <a:p>
            <a:pPr marL="0" indent="0" algn="ctr">
              <a:buNone/>
            </a:pPr>
            <a:r>
              <a:rPr lang="ru-RU" sz="2400" b="1" dirty="0" smtClean="0"/>
              <a:t>(Саудовская Аравия)</a:t>
            </a:r>
          </a:p>
          <a:p>
            <a:pPr marL="0" indent="0">
              <a:buNone/>
            </a:pPr>
            <a:r>
              <a:rPr lang="ru-RU" sz="2400" dirty="0"/>
              <a:t>Верно ли утверждение: </a:t>
            </a:r>
            <a:r>
              <a:rPr lang="ru-RU" sz="2400" dirty="0" smtClean="0"/>
              <a:t>“</a:t>
            </a:r>
            <a:r>
              <a:rPr lang="ru-RU" sz="2400" dirty="0"/>
              <a:t>Демографический взрыв – это увеличение численности населения в развивающихся странах</a:t>
            </a:r>
            <a:r>
              <a:rPr lang="ru-RU" sz="2400" dirty="0" smtClean="0"/>
              <a:t>”?</a:t>
            </a:r>
          </a:p>
          <a:p>
            <a:pPr marL="0" indent="0" algn="ctr">
              <a:buNone/>
            </a:pPr>
            <a:r>
              <a:rPr lang="ru-RU" sz="2400" b="1" dirty="0" smtClean="0"/>
              <a:t>(Нет)</a:t>
            </a:r>
          </a:p>
          <a:p>
            <a:pPr marL="0" indent="0">
              <a:buNone/>
            </a:pPr>
            <a:r>
              <a:rPr lang="ru-RU" sz="2400" dirty="0"/>
              <a:t>В какой стране </a:t>
            </a:r>
            <a:r>
              <a:rPr lang="ru-RU" sz="2400" dirty="0" smtClean="0"/>
              <a:t>девиз </a:t>
            </a:r>
            <a:r>
              <a:rPr lang="ru-RU" sz="2400" dirty="0"/>
              <a:t>демографической политики: “Нас двое и нам двоих</a:t>
            </a:r>
            <a:r>
              <a:rPr lang="ru-RU" sz="2400" dirty="0" smtClean="0"/>
              <a:t>”?</a:t>
            </a:r>
          </a:p>
          <a:p>
            <a:pPr marL="0" indent="0" algn="ctr">
              <a:buNone/>
            </a:pPr>
            <a:r>
              <a:rPr lang="ru-RU" sz="2400" b="1" dirty="0" smtClean="0"/>
              <a:t>(Индия)</a:t>
            </a:r>
          </a:p>
        </p:txBody>
      </p:sp>
    </p:spTree>
    <p:extLst>
      <p:ext uri="{BB962C8B-B14F-4D97-AF65-F5344CB8AC3E}">
        <p14:creationId xmlns:p14="http://schemas.microsoft.com/office/powerpoint/2010/main" val="176254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450" y="561703"/>
            <a:ext cx="11051177" cy="58782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Какие из перечисленных религий являются мировыми? Ислам, синтоизм, буддизм.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600" b="1" dirty="0" smtClean="0"/>
              <a:t>(Ислам, Буддизм)</a:t>
            </a:r>
            <a:endParaRPr lang="ru-RU" sz="2600" b="1" dirty="0"/>
          </a:p>
          <a:p>
            <a:pPr marL="0" indent="0">
              <a:buNone/>
            </a:pPr>
            <a:r>
              <a:rPr lang="ru-RU" sz="2400" dirty="0"/>
              <a:t>Какие из перечисленных стран являются </a:t>
            </a:r>
            <a:r>
              <a:rPr lang="ru-RU" sz="2400" dirty="0" err="1"/>
              <a:t>высокоурбанизированными</a:t>
            </a:r>
            <a:r>
              <a:rPr lang="ru-RU" sz="2400" dirty="0"/>
              <a:t>? Кувейт, Афганистан, </a:t>
            </a:r>
            <a:r>
              <a:rPr lang="ru-RU" sz="2400" dirty="0" smtClean="0"/>
              <a:t>Бразилия</a:t>
            </a:r>
          </a:p>
          <a:p>
            <a:pPr marL="0" indent="0" algn="ctr">
              <a:buNone/>
            </a:pPr>
            <a:r>
              <a:rPr lang="ru-RU" sz="2600" b="1" dirty="0" smtClean="0"/>
              <a:t>(Кувейт, Бразилия)</a:t>
            </a:r>
          </a:p>
          <a:p>
            <a:pPr marL="0" indent="0">
              <a:buNone/>
            </a:pPr>
            <a:r>
              <a:rPr lang="ru-RU" sz="2400" dirty="0"/>
              <a:t>Какова была причина “белой эмиграции” в России?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600" b="1" dirty="0" smtClean="0"/>
              <a:t>(Политическая)</a:t>
            </a:r>
          </a:p>
          <a:p>
            <a:pPr marL="0" indent="0">
              <a:buNone/>
            </a:pPr>
            <a:r>
              <a:rPr lang="ru-RU" sz="2400" dirty="0"/>
              <a:t>Кем для России является человек, выезжающий на постоянное жительство за рубеж</a:t>
            </a:r>
            <a:r>
              <a:rPr lang="ru-RU" sz="2400" dirty="0" smtClean="0"/>
              <a:t>?</a:t>
            </a:r>
          </a:p>
          <a:p>
            <a:pPr marL="0" indent="0" algn="ctr">
              <a:buNone/>
            </a:pPr>
            <a:r>
              <a:rPr lang="ru-RU" sz="2600" b="1" dirty="0" smtClean="0"/>
              <a:t>(Эмигрантом)</a:t>
            </a:r>
          </a:p>
          <a:p>
            <a:pPr marL="0" indent="0">
              <a:buNone/>
            </a:pPr>
            <a:r>
              <a:rPr lang="ru-RU" sz="2400" dirty="0"/>
              <a:t>В какой из стран наблюдается наибольший естественный прирост населения? Канада, </a:t>
            </a:r>
            <a:r>
              <a:rPr lang="ru-RU" sz="2400" dirty="0" smtClean="0"/>
              <a:t>Ирак</a:t>
            </a:r>
          </a:p>
          <a:p>
            <a:pPr marL="0" indent="0" algn="ctr">
              <a:buNone/>
            </a:pPr>
            <a:r>
              <a:rPr lang="ru-RU" sz="2600" b="1" dirty="0" smtClean="0"/>
              <a:t>(Ирак)</a:t>
            </a:r>
            <a:endParaRPr lang="ru-RU" sz="26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71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389" y="705395"/>
            <a:ext cx="11051177" cy="5917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Верно ли утверждение: “Для первого типа воспроизводства характерна высокая рождаемость и высокая смертность</a:t>
            </a:r>
            <a:r>
              <a:rPr lang="ru-RU" sz="2400" dirty="0" smtClean="0"/>
              <a:t>”?</a:t>
            </a:r>
          </a:p>
          <a:p>
            <a:pPr marL="0" indent="0" algn="ctr">
              <a:buNone/>
            </a:pPr>
            <a:r>
              <a:rPr lang="ru-RU" sz="2400" b="1" dirty="0" smtClean="0"/>
              <a:t>(Нет)</a:t>
            </a:r>
          </a:p>
          <a:p>
            <a:pPr marL="0" indent="0">
              <a:buNone/>
            </a:pPr>
            <a:r>
              <a:rPr lang="ru-RU" sz="2400" dirty="0"/>
              <a:t>В какой стране девиз демографической политики: “Одна семья – один ребенок</a:t>
            </a:r>
            <a:r>
              <a:rPr lang="ru-RU" sz="2400" dirty="0" smtClean="0"/>
              <a:t>”?</a:t>
            </a:r>
          </a:p>
          <a:p>
            <a:pPr marL="0" indent="0" algn="ctr">
              <a:buNone/>
            </a:pPr>
            <a:r>
              <a:rPr lang="ru-RU" sz="2400" b="1" dirty="0" smtClean="0"/>
              <a:t>(Китай)</a:t>
            </a:r>
          </a:p>
          <a:p>
            <a:pPr marL="0" indent="0">
              <a:buNone/>
            </a:pPr>
            <a:r>
              <a:rPr lang="ru-RU" sz="2400" dirty="0"/>
              <a:t>Какая страна является однонациональной? Канада, </a:t>
            </a:r>
            <a:r>
              <a:rPr lang="ru-RU" sz="2400" dirty="0" smtClean="0"/>
              <a:t>Дания</a:t>
            </a:r>
          </a:p>
          <a:p>
            <a:pPr marL="0" indent="0" algn="ctr">
              <a:buNone/>
            </a:pPr>
            <a:r>
              <a:rPr lang="ru-RU" sz="2400" b="1" dirty="0" smtClean="0"/>
              <a:t>(Дания)</a:t>
            </a:r>
          </a:p>
          <a:p>
            <a:pPr marL="0" indent="0">
              <a:buNone/>
            </a:pPr>
            <a:r>
              <a:rPr lang="ru-RU" sz="2400" dirty="0"/>
              <a:t>Какая страна является самой многонациональной?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b="1" dirty="0" smtClean="0"/>
              <a:t>(Индия)</a:t>
            </a:r>
          </a:p>
          <a:p>
            <a:pPr marL="0" indent="0">
              <a:buNone/>
            </a:pPr>
            <a:r>
              <a:rPr lang="ru-RU" sz="2400" dirty="0"/>
              <a:t>Какие из перечисленных народов относятся к китайско-тибетской языковой семье? Бирманцы, турки, </a:t>
            </a:r>
            <a:r>
              <a:rPr lang="ru-RU" sz="2400" dirty="0" err="1" smtClean="0"/>
              <a:t>ицзу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b="1" dirty="0" smtClean="0"/>
              <a:t>(Бирманцы, </a:t>
            </a:r>
            <a:r>
              <a:rPr lang="ru-RU" sz="2400" b="1" dirty="0" err="1" smtClean="0"/>
              <a:t>ицзу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1192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4766" y="809897"/>
            <a:ext cx="10550434" cy="5721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Какие из перечисленных религий являются национальными? Конфуцианство, иудаизм, </a:t>
            </a:r>
            <a:r>
              <a:rPr lang="ru-RU" sz="2400" dirty="0" smtClean="0"/>
              <a:t>христианство</a:t>
            </a:r>
          </a:p>
          <a:p>
            <a:pPr marL="0" indent="0" algn="ctr">
              <a:buNone/>
            </a:pPr>
            <a:r>
              <a:rPr lang="ru-RU" sz="2400" b="1" dirty="0" smtClean="0"/>
              <a:t>(Конфуцианство, иудаизм)</a:t>
            </a:r>
          </a:p>
          <a:p>
            <a:pPr marL="0" indent="0">
              <a:buNone/>
            </a:pPr>
            <a:r>
              <a:rPr lang="ru-RU" sz="2400" dirty="0"/>
              <a:t>Какой мегалополис расположен на Атлантическом побережье США</a:t>
            </a:r>
            <a:r>
              <a:rPr lang="ru-RU" sz="2400" dirty="0" smtClean="0"/>
              <a:t>?</a:t>
            </a:r>
          </a:p>
          <a:p>
            <a:pPr marL="0" indent="0" algn="ctr">
              <a:buNone/>
            </a:pPr>
            <a:r>
              <a:rPr lang="ru-RU" sz="2400" b="1" dirty="0" smtClean="0"/>
              <a:t>(</a:t>
            </a:r>
            <a:r>
              <a:rPr lang="ru-RU" sz="2400" b="1" dirty="0" err="1" smtClean="0"/>
              <a:t>Босваш</a:t>
            </a:r>
            <a:r>
              <a:rPr lang="ru-RU" sz="2400" b="1" dirty="0" smtClean="0"/>
              <a:t>)</a:t>
            </a:r>
          </a:p>
          <a:p>
            <a:pPr marL="0" indent="0">
              <a:buNone/>
            </a:pPr>
            <a:r>
              <a:rPr lang="ru-RU" sz="2400" dirty="0"/>
              <a:t>Южный сосед США</a:t>
            </a:r>
            <a:r>
              <a:rPr lang="ru-RU" sz="2400" dirty="0" smtClean="0"/>
              <a:t>.</a:t>
            </a:r>
          </a:p>
          <a:p>
            <a:pPr marL="0" indent="0" algn="ctr">
              <a:buNone/>
            </a:pPr>
            <a:r>
              <a:rPr lang="ru-RU" sz="2400" b="1" dirty="0" smtClean="0"/>
              <a:t>(Мексика)</a:t>
            </a:r>
          </a:p>
          <a:p>
            <a:pPr marL="0" indent="0">
              <a:buNone/>
            </a:pPr>
            <a:r>
              <a:rPr lang="ru-RU" sz="2400" dirty="0"/>
              <a:t>Каждое четвертое землетрясение происходит в этой стране</a:t>
            </a:r>
            <a:r>
              <a:rPr lang="ru-RU" sz="2400" dirty="0" smtClean="0"/>
              <a:t>.</a:t>
            </a:r>
          </a:p>
          <a:p>
            <a:pPr marL="0" indent="0" algn="ctr">
              <a:buNone/>
            </a:pPr>
            <a:r>
              <a:rPr lang="ru-RU" sz="2400" b="1" dirty="0" smtClean="0"/>
              <a:t>(Япония)</a:t>
            </a:r>
          </a:p>
          <a:p>
            <a:pPr marL="0" indent="0">
              <a:buNone/>
            </a:pPr>
            <a:r>
              <a:rPr lang="ru-RU" sz="2400" dirty="0"/>
              <a:t>Форма правления в Японии</a:t>
            </a:r>
            <a:r>
              <a:rPr lang="ru-RU" sz="2400" dirty="0" smtClean="0"/>
              <a:t>.</a:t>
            </a:r>
          </a:p>
          <a:p>
            <a:pPr marL="0" indent="0" algn="ctr">
              <a:buNone/>
            </a:pPr>
            <a:r>
              <a:rPr lang="ru-RU" sz="2400" b="1" dirty="0" smtClean="0"/>
              <a:t>(Конституционная монархия)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83553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9223" y="2662982"/>
            <a:ext cx="10058400" cy="137160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СПАСИБО ЗА ВНИМАНИЕ!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3115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Географическая 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389" y="2103120"/>
            <a:ext cx="5421085" cy="3931920"/>
          </a:xfrm>
        </p:spPr>
        <p:txBody>
          <a:bodyPr>
            <a:normAutofit/>
          </a:bodyPr>
          <a:lstStyle/>
          <a:p>
            <a:pPr lvl="0"/>
            <a:r>
              <a:rPr lang="ru-RU" sz="2800" dirty="0"/>
              <a:t>Депопуляция</a:t>
            </a:r>
          </a:p>
          <a:p>
            <a:pPr lvl="0"/>
            <a:r>
              <a:rPr lang="ru-RU" sz="2800" dirty="0"/>
              <a:t>Младенческая смертность</a:t>
            </a:r>
          </a:p>
          <a:p>
            <a:pPr lvl="0"/>
            <a:r>
              <a:rPr lang="ru-RU" sz="2800" dirty="0"/>
              <a:t>Демографический переход</a:t>
            </a:r>
          </a:p>
          <a:p>
            <a:pPr lvl="0"/>
            <a:r>
              <a:rPr lang="ru-RU" sz="2800" dirty="0"/>
              <a:t>Урбанизация</a:t>
            </a:r>
          </a:p>
          <a:p>
            <a:pPr lvl="0"/>
            <a:r>
              <a:rPr lang="ru-RU" sz="2800" dirty="0"/>
              <a:t>Трудовые </a:t>
            </a:r>
            <a:r>
              <a:rPr lang="ru-RU" sz="2800" dirty="0" smtClean="0"/>
              <a:t>ресурсы</a:t>
            </a:r>
          </a:p>
          <a:p>
            <a:r>
              <a:rPr lang="ru-RU" sz="2800" dirty="0"/>
              <a:t>Мегалополис</a:t>
            </a:r>
          </a:p>
          <a:p>
            <a:pPr lvl="0"/>
            <a:endParaRPr lang="ru-RU" sz="2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096000" y="2001131"/>
            <a:ext cx="6055531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Демографическая политика</a:t>
            </a:r>
          </a:p>
          <a:p>
            <a:r>
              <a:rPr lang="ru-RU" sz="2800" dirty="0" smtClean="0"/>
              <a:t>Демографическая ситуация</a:t>
            </a:r>
          </a:p>
          <a:p>
            <a:r>
              <a:rPr lang="ru-RU" sz="2800" dirty="0" smtClean="0"/>
              <a:t>Экономически активное </a:t>
            </a:r>
          </a:p>
          <a:p>
            <a:r>
              <a:rPr lang="ru-RU" sz="2800" dirty="0" smtClean="0"/>
              <a:t>население</a:t>
            </a:r>
          </a:p>
          <a:p>
            <a:r>
              <a:rPr lang="ru-RU" sz="2800" dirty="0" err="1" smtClean="0"/>
              <a:t>Субурбанизация</a:t>
            </a:r>
            <a:endParaRPr lang="ru-RU" sz="2800" dirty="0" smtClean="0"/>
          </a:p>
          <a:p>
            <a:r>
              <a:rPr lang="ru-RU" sz="2800" dirty="0" smtClean="0"/>
              <a:t>Демография</a:t>
            </a:r>
          </a:p>
          <a:p>
            <a:pPr marL="0" indent="0">
              <a:buFont typeface="Garamond" pitchFamily="18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5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Знаете ли Вы?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428" y="1870891"/>
            <a:ext cx="10406743" cy="3931920"/>
          </a:xfrm>
        </p:spPr>
        <p:txBody>
          <a:bodyPr/>
          <a:lstStyle/>
          <a:p>
            <a:r>
              <a:rPr lang="ru-RU" sz="3200" dirty="0"/>
              <a:t>Ежегодно в мире рождается 140 млн. человек.</a:t>
            </a:r>
          </a:p>
          <a:p>
            <a:r>
              <a:rPr lang="ru-RU" sz="3200" dirty="0" smtClean="0"/>
              <a:t>Соответственно </a:t>
            </a:r>
            <a:r>
              <a:rPr lang="ru-RU" sz="3200" dirty="0"/>
              <a:t>каждую секунду появляются 3 человека</a:t>
            </a:r>
          </a:p>
          <a:p>
            <a:r>
              <a:rPr lang="ru-RU" sz="3200" dirty="0"/>
              <a:t>Каждую минуту примерно 175 человек</a:t>
            </a:r>
          </a:p>
          <a:p>
            <a:r>
              <a:rPr lang="ru-RU" sz="3200" dirty="0"/>
              <a:t>Каждые сутки 250 тысяч человек</a:t>
            </a:r>
          </a:p>
          <a:p>
            <a:r>
              <a:rPr lang="ru-RU" sz="3200" dirty="0"/>
              <a:t>Каждый месяц население такой страны как Австралия или Тунис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1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Что означают эти цифры?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703" y="1879645"/>
            <a:ext cx="3224348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400</a:t>
            </a:r>
          </a:p>
          <a:p>
            <a:r>
              <a:rPr lang="en-US" sz="4000" dirty="0" smtClean="0"/>
              <a:t>22-8=14</a:t>
            </a:r>
          </a:p>
          <a:p>
            <a:r>
              <a:rPr lang="en-US" sz="4000" dirty="0" smtClean="0"/>
              <a:t>4-5 </a:t>
            </a:r>
            <a:r>
              <a:rPr lang="ru-RU" sz="4000" dirty="0" smtClean="0"/>
              <a:t>тыс.</a:t>
            </a:r>
          </a:p>
          <a:p>
            <a:r>
              <a:rPr lang="ru-RU" sz="4000" dirty="0" smtClean="0"/>
              <a:t>48 ч/</a:t>
            </a:r>
            <a:r>
              <a:rPr lang="ru-RU" sz="4000" dirty="0"/>
              <a:t>км</a:t>
            </a:r>
            <a:r>
              <a:rPr lang="ru-RU" sz="4000" baseline="30000" dirty="0"/>
              <a:t>2</a:t>
            </a:r>
            <a:endParaRPr lang="ru-RU" sz="4000" dirty="0"/>
          </a:p>
          <a:p>
            <a:r>
              <a:rPr lang="ru-RU" sz="4000" dirty="0" smtClean="0"/>
              <a:t>47,5%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8286" y="2014194"/>
            <a:ext cx="399723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 млрд. чел</a:t>
            </a:r>
          </a:p>
          <a:p>
            <a:r>
              <a:rPr lang="ru-RU" sz="4000" dirty="0" smtClean="0"/>
              <a:t>15-20 млн.</a:t>
            </a:r>
          </a:p>
          <a:p>
            <a:r>
              <a:rPr lang="ru-RU" sz="4000" dirty="0" smtClean="0"/>
              <a:t>4000</a:t>
            </a:r>
          </a:p>
          <a:p>
            <a:r>
              <a:rPr lang="ru-RU" sz="4000" dirty="0" smtClean="0"/>
              <a:t>1,344 млрд. чел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08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0"/>
            <a:ext cx="10058400" cy="1371600"/>
          </a:xfrm>
        </p:spPr>
        <p:txBody>
          <a:bodyPr/>
          <a:lstStyle/>
          <a:p>
            <a:r>
              <a:rPr lang="ru-RU" b="1" dirty="0"/>
              <a:t>“Пойми меня</a:t>
            </a:r>
            <a:r>
              <a:rPr lang="ru-RU" b="1" dirty="0" smtClean="0"/>
              <a:t>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7143" y="1204685"/>
            <a:ext cx="10276114" cy="47577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Это наука о закономерностях воспроизводства населения, изучающая его численность, естественный прирост, возрастной и половой состав и т.д.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200" b="1" dirty="0"/>
              <a:t>(Греч</a:t>
            </a:r>
            <a:r>
              <a:rPr lang="ru-RU" sz="3200" b="1" i="1" dirty="0"/>
              <a:t>. демография</a:t>
            </a:r>
            <a:r>
              <a:rPr lang="ru-RU" sz="3200" b="1" dirty="0"/>
              <a:t>)</a:t>
            </a:r>
            <a:endParaRPr lang="ru-RU" sz="3600" b="1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Совокупность </a:t>
            </a:r>
            <a:r>
              <a:rPr lang="ru-RU" dirty="0"/>
              <a:t>процессов рождаемости, смертности и естественного прироста, которые обеспечивают беспрерывное возобновление и смену людских </a:t>
            </a:r>
            <a:r>
              <a:rPr lang="ru-RU" dirty="0" smtClean="0"/>
              <a:t>поколений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200" b="1" dirty="0"/>
              <a:t>(</a:t>
            </a:r>
            <a:r>
              <a:rPr lang="ru-RU" sz="3200" b="1" i="1" dirty="0"/>
              <a:t>Воспроизводство или естественное движение населения)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9099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4412" y="749860"/>
            <a:ext cx="10515600" cy="5704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Для этого показателя характерны относительно невысокие </a:t>
            </a:r>
            <a:r>
              <a:rPr lang="ru-RU" dirty="0" smtClean="0"/>
              <a:t>показатели </a:t>
            </a:r>
            <a:r>
              <a:rPr lang="ru-RU" dirty="0"/>
              <a:t>рождаемости, смертности и естественного прироста</a:t>
            </a:r>
            <a:r>
              <a:rPr lang="ru-RU" dirty="0" smtClean="0"/>
              <a:t>.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(</a:t>
            </a:r>
            <a:r>
              <a:rPr lang="ru-RU" b="1" i="1" dirty="0"/>
              <a:t>I тип воспроизводства населения)</a:t>
            </a:r>
            <a:r>
              <a:rPr lang="ru-RU" b="1" dirty="0"/>
              <a:t> </a:t>
            </a:r>
            <a:endParaRPr lang="ru-RU" sz="4000" dirty="0" smtClean="0"/>
          </a:p>
          <a:p>
            <a:pPr marL="0" indent="0">
              <a:buNone/>
            </a:pPr>
            <a:r>
              <a:rPr lang="ru-RU" dirty="0"/>
              <a:t>Феномен быстрого роста населения в странах II типа воспроизводства населения с середины ХХ века получил в литературе образное наименование. </a:t>
            </a:r>
            <a:endParaRPr lang="ru-RU" dirty="0" smtClean="0"/>
          </a:p>
          <a:p>
            <a:pPr marL="0" indent="0" algn="ctr">
              <a:buNone/>
            </a:pPr>
            <a:r>
              <a:rPr lang="ru-RU" b="1" dirty="0"/>
              <a:t>(</a:t>
            </a:r>
            <a:r>
              <a:rPr lang="ru-RU" b="1" i="1" dirty="0"/>
              <a:t>Демографический взрыв)</a:t>
            </a:r>
            <a:r>
              <a:rPr lang="ru-RU" b="1" dirty="0"/>
              <a:t> </a:t>
            </a:r>
            <a:endParaRPr lang="ru-RU" sz="4000" dirty="0" smtClean="0"/>
          </a:p>
          <a:p>
            <a:pPr marL="0" indent="0">
              <a:buNone/>
            </a:pPr>
            <a:r>
              <a:rPr lang="ru-RU" dirty="0" smtClean="0"/>
              <a:t>Система административных, экономических, пропагандистских и других мероприятий, с помощью которых государство воздействует на естественное движение населения (прежде всего на рождаемость) в желательном для себя направлении. </a:t>
            </a:r>
          </a:p>
          <a:p>
            <a:pPr marL="0" indent="0" algn="ctr">
              <a:buNone/>
            </a:pPr>
            <a:r>
              <a:rPr lang="ru-RU" b="1" dirty="0"/>
              <a:t>(Демографическая политика) </a:t>
            </a:r>
          </a:p>
        </p:txBody>
      </p:sp>
    </p:spTree>
    <p:extLst>
      <p:ext uri="{BB962C8B-B14F-4D97-AF65-F5344CB8AC3E}">
        <p14:creationId xmlns:p14="http://schemas.microsoft.com/office/powerpoint/2010/main" val="207583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284" y="315969"/>
            <a:ext cx="11160162" cy="630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Часть трудоспособного населения, которая участвует в материальном производстве и непроизводственной сфере. 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b="1" dirty="0" smtClean="0"/>
              <a:t>(</a:t>
            </a:r>
            <a:r>
              <a:rPr lang="ru-RU" b="1" i="1" dirty="0"/>
              <a:t>Экономически активное население) </a:t>
            </a:r>
            <a:endParaRPr lang="ru-RU" sz="3600" dirty="0"/>
          </a:p>
          <a:p>
            <a:pPr marL="0" indent="0">
              <a:buNone/>
            </a:pPr>
            <a:r>
              <a:rPr lang="ru-RU" sz="3200" dirty="0"/>
              <a:t>Исторически сложившаяся, устойчивая общность людей. 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b="1" dirty="0" smtClean="0"/>
              <a:t>(“</a:t>
            </a:r>
            <a:r>
              <a:rPr lang="ru-RU" b="1" i="1" dirty="0"/>
              <a:t>Этнос” – греч. народ</a:t>
            </a:r>
            <a:r>
              <a:rPr lang="ru-RU" b="1" i="1" dirty="0" smtClean="0"/>
              <a:t>)</a:t>
            </a:r>
            <a:endParaRPr lang="ru-RU" sz="3600" dirty="0" smtClean="0"/>
          </a:p>
          <a:p>
            <a:pPr marL="0" indent="0">
              <a:buNone/>
            </a:pPr>
            <a:r>
              <a:rPr lang="ru-RU" sz="3200" dirty="0"/>
              <a:t>Рост городов, повышение удельного веса городского населения в стране, регионе, мире. 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b="1" dirty="0"/>
              <a:t>(</a:t>
            </a:r>
            <a:r>
              <a:rPr lang="ru-RU" b="1" i="1" dirty="0"/>
              <a:t>Урбанизация</a:t>
            </a:r>
            <a:r>
              <a:rPr lang="ru-RU" b="1" i="1" dirty="0" smtClean="0"/>
              <a:t>)</a:t>
            </a:r>
            <a:endParaRPr lang="ru-RU" sz="3600" dirty="0" smtClean="0"/>
          </a:p>
          <a:p>
            <a:pPr marL="0" indent="0">
              <a:buNone/>
            </a:pPr>
            <a:r>
              <a:rPr lang="ru-RU" sz="3200" dirty="0" smtClean="0"/>
              <a:t>Государства</a:t>
            </a:r>
            <a:r>
              <a:rPr lang="ru-RU" sz="3200" dirty="0"/>
              <a:t>, в которых национальные границы совпадают с политическими</a:t>
            </a:r>
            <a:r>
              <a:rPr lang="ru-RU" sz="3200" dirty="0" smtClean="0"/>
              <a:t>.</a:t>
            </a:r>
            <a:endParaRPr lang="ru-RU" sz="3200" dirty="0"/>
          </a:p>
          <a:p>
            <a:pPr marL="0" indent="0" algn="ctr">
              <a:buNone/>
            </a:pPr>
            <a:r>
              <a:rPr lang="ru-RU" sz="3200" b="1" dirty="0"/>
              <a:t>(</a:t>
            </a:r>
            <a:r>
              <a:rPr lang="ru-RU" sz="3200" b="1" i="1" dirty="0"/>
              <a:t>Однонациональные</a:t>
            </a:r>
            <a:r>
              <a:rPr lang="ru-RU" b="1" i="1" dirty="0"/>
              <a:t>) 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4145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354" y="316022"/>
            <a:ext cx="10058400" cy="1371600"/>
          </a:xfrm>
        </p:spPr>
        <p:txBody>
          <a:bodyPr>
            <a:normAutofit/>
          </a:bodyPr>
          <a:lstStyle/>
          <a:p>
            <a:r>
              <a:rPr lang="ru-RU" b="1" dirty="0"/>
              <a:t>Подпиши к стране соответствующую ей столицу.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90582"/>
            <a:ext cx="5582194" cy="458254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dirty="0"/>
              <a:t>Финляндия </a:t>
            </a:r>
            <a:endParaRPr lang="ru-RU" sz="2800" dirty="0" smtClean="0"/>
          </a:p>
          <a:p>
            <a:pPr marL="0" indent="0" algn="r">
              <a:buNone/>
            </a:pPr>
            <a:r>
              <a:rPr lang="ru-RU" sz="2800" dirty="0" smtClean="0"/>
              <a:t>Великобритания </a:t>
            </a:r>
          </a:p>
          <a:p>
            <a:pPr marL="0" indent="0" algn="r">
              <a:buNone/>
            </a:pPr>
            <a:r>
              <a:rPr lang="ru-RU" sz="2800" dirty="0" smtClean="0"/>
              <a:t>Франция</a:t>
            </a:r>
          </a:p>
          <a:p>
            <a:pPr marL="0" indent="0" algn="r">
              <a:buNone/>
            </a:pPr>
            <a:r>
              <a:rPr lang="ru-RU" sz="2800" dirty="0" smtClean="0"/>
              <a:t>Швеция </a:t>
            </a:r>
          </a:p>
          <a:p>
            <a:pPr marL="0" indent="0" algn="r">
              <a:buNone/>
            </a:pPr>
            <a:r>
              <a:rPr lang="ru-RU" sz="2800" dirty="0" smtClean="0"/>
              <a:t>Китай</a:t>
            </a:r>
          </a:p>
          <a:p>
            <a:pPr marL="0" indent="0" algn="r">
              <a:buNone/>
            </a:pPr>
            <a:r>
              <a:rPr lang="ru-RU" sz="2800" dirty="0" smtClean="0"/>
              <a:t>Япония </a:t>
            </a:r>
          </a:p>
          <a:p>
            <a:pPr marL="0" indent="0" algn="r">
              <a:buNone/>
            </a:pPr>
            <a:r>
              <a:rPr lang="ru-RU" sz="2800" dirty="0" err="1" smtClean="0"/>
              <a:t>Тайланд</a:t>
            </a:r>
            <a:endParaRPr lang="ru-RU" sz="2800" dirty="0"/>
          </a:p>
          <a:p>
            <a:pPr marL="0" indent="0" algn="r">
              <a:buNone/>
            </a:pPr>
            <a:r>
              <a:rPr lang="ru-RU" sz="2800" dirty="0" smtClean="0"/>
              <a:t>Индия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95554" y="1990582"/>
            <a:ext cx="3888000" cy="4257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</a:pPr>
            <a:r>
              <a:rPr lang="ru-RU" sz="2800" dirty="0" smtClean="0"/>
              <a:t>Хельсинки</a:t>
            </a:r>
          </a:p>
          <a:p>
            <a:pPr>
              <a:spcBef>
                <a:spcPts val="800"/>
              </a:spcBef>
            </a:pPr>
            <a:r>
              <a:rPr lang="ru-RU" sz="2800" dirty="0" smtClean="0"/>
              <a:t>Лондон</a:t>
            </a:r>
          </a:p>
          <a:p>
            <a:pPr>
              <a:spcBef>
                <a:spcPts val="800"/>
              </a:spcBef>
            </a:pPr>
            <a:r>
              <a:rPr lang="ru-RU" sz="2800" dirty="0" smtClean="0"/>
              <a:t>Париж</a:t>
            </a:r>
          </a:p>
          <a:p>
            <a:pPr>
              <a:spcBef>
                <a:spcPts val="800"/>
              </a:spcBef>
            </a:pPr>
            <a:r>
              <a:rPr lang="ru-RU" sz="2800" dirty="0" smtClean="0"/>
              <a:t>Стокгольм</a:t>
            </a:r>
          </a:p>
          <a:p>
            <a:pPr>
              <a:spcBef>
                <a:spcPts val="800"/>
              </a:spcBef>
            </a:pPr>
            <a:r>
              <a:rPr lang="ru-RU" sz="2800" dirty="0" smtClean="0"/>
              <a:t>Пекин</a:t>
            </a:r>
          </a:p>
          <a:p>
            <a:pPr>
              <a:spcBef>
                <a:spcPts val="800"/>
              </a:spcBef>
            </a:pPr>
            <a:r>
              <a:rPr lang="ru-RU" sz="2800" dirty="0" smtClean="0"/>
              <a:t>Токио</a:t>
            </a:r>
          </a:p>
          <a:p>
            <a:pPr>
              <a:spcBef>
                <a:spcPts val="800"/>
              </a:spcBef>
            </a:pPr>
            <a:r>
              <a:rPr lang="ru-RU" sz="2800" dirty="0" smtClean="0"/>
              <a:t>Бангкок</a:t>
            </a:r>
          </a:p>
          <a:p>
            <a:pPr>
              <a:spcBef>
                <a:spcPts val="800"/>
              </a:spcBef>
            </a:pPr>
            <a:r>
              <a:rPr lang="ru-RU" sz="2800" dirty="0" smtClean="0"/>
              <a:t>Дели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4922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1488</Words>
  <Application>Microsoft Office PowerPoint</Application>
  <PresentationFormat>Широкоэкранный</PresentationFormat>
  <Paragraphs>208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Garamond</vt:lpstr>
      <vt:lpstr>Тема Office</vt:lpstr>
      <vt:lpstr>Обобщающий урок по теме "География населения мира"</vt:lpstr>
      <vt:lpstr>Цели и задачи урока: </vt:lpstr>
      <vt:lpstr>Географическая разминка</vt:lpstr>
      <vt:lpstr>Знаете ли Вы?</vt:lpstr>
      <vt:lpstr>Что означают эти цифры?</vt:lpstr>
      <vt:lpstr>“Пойми меня”</vt:lpstr>
      <vt:lpstr>Презентация PowerPoint</vt:lpstr>
      <vt:lpstr>Презентация PowerPoint</vt:lpstr>
      <vt:lpstr>Подпиши к стране соответствующую ей столицу.</vt:lpstr>
      <vt:lpstr>Расставить страны – рекордсмены по численности населения в порядке убывания:</vt:lpstr>
      <vt:lpstr>Определите, какая из приведенных ниже формул воспроизводства населения относится к странам второго типа воспроизводства, а какая – к странам первого типа воспроизводства.</vt:lpstr>
      <vt:lpstr>Состав (структура) населения.</vt:lpstr>
      <vt:lpstr>Религии мира</vt:lpstr>
      <vt:lpstr>Размещение и миграции населения.</vt:lpstr>
      <vt:lpstr>Городское и сельское население.</vt:lpstr>
      <vt:lpstr>Заглянем в кухню</vt:lpstr>
      <vt:lpstr>Заглянем в жилище </vt:lpstr>
      <vt:lpstr>Презентация PowerPoint</vt:lpstr>
      <vt:lpstr>Ответь на вопрос</vt:lpstr>
      <vt:lpstr>Узнать страну по описанию Первая страна</vt:lpstr>
      <vt:lpstr>Вторая страна</vt:lpstr>
      <vt:lpstr>«Веришь – не веришь»</vt:lpstr>
      <vt:lpstr>Презентация PowerPoint</vt:lpstr>
      <vt:lpstr>Ответь одним словом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Обобщающий урок по теме "География населения мира"</dc:title>
  <dc:creator>1</dc:creator>
  <cp:lastModifiedBy>1</cp:lastModifiedBy>
  <cp:revision>20</cp:revision>
  <dcterms:created xsi:type="dcterms:W3CDTF">2019-02-19T05:50:03Z</dcterms:created>
  <dcterms:modified xsi:type="dcterms:W3CDTF">2019-02-19T11:47:31Z</dcterms:modified>
</cp:coreProperties>
</file>